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0"/>
  </p:notesMasterIdLst>
  <p:sldIdLst>
    <p:sldId id="276" r:id="rId2"/>
    <p:sldId id="279" r:id="rId3"/>
    <p:sldId id="269" r:id="rId4"/>
    <p:sldId id="277" r:id="rId5"/>
    <p:sldId id="278" r:id="rId6"/>
    <p:sldId id="293" r:id="rId7"/>
    <p:sldId id="291" r:id="rId8"/>
    <p:sldId id="268" r:id="rId9"/>
    <p:sldId id="289" r:id="rId10"/>
    <p:sldId id="273" r:id="rId11"/>
    <p:sldId id="297" r:id="rId12"/>
    <p:sldId id="298" r:id="rId13"/>
    <p:sldId id="299" r:id="rId14"/>
    <p:sldId id="280" r:id="rId15"/>
    <p:sldId id="281" r:id="rId16"/>
    <p:sldId id="287" r:id="rId17"/>
    <p:sldId id="294" r:id="rId18"/>
    <p:sldId id="28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k" initials="D" lastIdx="1" clrIdx="0">
    <p:extLst>
      <p:ext uri="{19B8F6BF-5375-455C-9EA6-DF929625EA0E}">
        <p15:presenceInfo xmlns:p15="http://schemas.microsoft.com/office/powerpoint/2012/main" userId="Daniek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AC87"/>
    <a:srgbClr val="CECECE"/>
    <a:srgbClr val="9F62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97" autoAdjust="0"/>
    <p:restoredTop sz="94660"/>
  </p:normalViewPr>
  <p:slideViewPr>
    <p:cSldViewPr snapToGrid="0">
      <p:cViewPr varScale="1">
        <p:scale>
          <a:sx n="81" d="100"/>
          <a:sy n="81" d="100"/>
        </p:scale>
        <p:origin x="61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C248DF-758A-4633-87BB-AF633B9EA95B}" type="datetimeFigureOut">
              <a:rPr lang="nl-NL" smtClean="0"/>
              <a:t>22-1-2019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D0A4F2-F94E-4F78-A685-7E1161CA649F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54535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Lisa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0A4F2-F94E-4F78-A685-7E1161CA649F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020318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Gilbert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0A4F2-F94E-4F78-A685-7E1161CA649F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808958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Gilbert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0A4F2-F94E-4F78-A685-7E1161CA649F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1748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Gilbert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0A4F2-F94E-4F78-A685-7E1161CA649F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0377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0A4F2-F94E-4F78-A685-7E1161CA649F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09131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Sean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0A4F2-F94E-4F78-A685-7E1161CA649F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96707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Lisa (&lt;2 minutes)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0A4F2-F94E-4F78-A685-7E1161CA649F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0692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Coupling:</a:t>
            </a:r>
            <a:br>
              <a:rPr lang="en-GB" dirty="0"/>
            </a:br>
            <a:r>
              <a:rPr lang="en-GB" dirty="0" err="1"/>
              <a:t>Gui</a:t>
            </a:r>
            <a:r>
              <a:rPr lang="en-GB" dirty="0"/>
              <a:t> </a:t>
            </a:r>
            <a:r>
              <a:rPr lang="en-GB" dirty="0" err="1"/>
              <a:t>en</a:t>
            </a:r>
            <a:r>
              <a:rPr lang="en-GB" dirty="0"/>
              <a:t> </a:t>
            </a:r>
            <a:r>
              <a:rPr lang="en-GB" dirty="0" err="1"/>
              <a:t>webscraping</a:t>
            </a:r>
            <a:r>
              <a:rPr lang="en-GB" dirty="0"/>
              <a:t> good, </a:t>
            </a:r>
            <a:r>
              <a:rPr lang="en-GB" dirty="0" err="1"/>
              <a:t>Gui</a:t>
            </a:r>
            <a:r>
              <a:rPr lang="en-GB" dirty="0"/>
              <a:t> and </a:t>
            </a:r>
            <a:r>
              <a:rPr lang="en-GB" dirty="0" err="1"/>
              <a:t>cnn</a:t>
            </a:r>
            <a:r>
              <a:rPr lang="en-GB" dirty="0"/>
              <a:t> good except python version</a:t>
            </a:r>
          </a:p>
          <a:p>
            <a:endParaRPr lang="en-GB" dirty="0"/>
          </a:p>
          <a:p>
            <a:r>
              <a:rPr lang="en-GB" dirty="0"/>
              <a:t>Implementation: took more time then expected</a:t>
            </a:r>
          </a:p>
          <a:p>
            <a:endParaRPr lang="en-GB" dirty="0"/>
          </a:p>
          <a:p>
            <a:r>
              <a:rPr lang="en-GB" dirty="0"/>
              <a:t>Balance: great balance; switching people, adding </a:t>
            </a:r>
            <a:r>
              <a:rPr lang="en-GB" dirty="0" err="1"/>
              <a:t>gui</a:t>
            </a:r>
            <a:endParaRPr lang="en-GB" dirty="0"/>
          </a:p>
          <a:p>
            <a:r>
              <a:rPr lang="en-GB" dirty="0"/>
              <a:t>Finishing time: were finished during the same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0A4F2-F94E-4F78-A685-7E1161CA649F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16906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Start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motivation</a:t>
            </a:r>
            <a:endParaRPr lang="de-DE" dirty="0"/>
          </a:p>
          <a:p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idea</a:t>
            </a:r>
            <a:endParaRPr lang="de-DE" dirty="0"/>
          </a:p>
          <a:p>
            <a:r>
              <a:rPr lang="de-DE" dirty="0" err="1"/>
              <a:t>objects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0A4F2-F94E-4F78-A685-7E1161CA649F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95411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Make it more convenient to find media related to given topic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0A4F2-F94E-4F78-A685-7E1161CA649F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561226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Lisa (+-2 minutes until the end of this slide)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0A4F2-F94E-4F78-A685-7E1161CA649F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9322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Lisa (+-2 minutes until the end of this slide)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0A4F2-F94E-4F78-A685-7E1161CA649F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3029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Lisa (&lt;2 minutes)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0A4F2-F94E-4F78-A685-7E1161CA649F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39474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Gilbert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0A4F2-F94E-4F78-A685-7E1161CA649F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92734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Gilbert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0A4F2-F94E-4F78-A685-7E1161CA649F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620072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Gilbert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0A4F2-F94E-4F78-A685-7E1161CA649F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64473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E5DC8-6DE6-4B13-9DF8-E7637A4B7A8D}" type="datetime1">
              <a:rPr lang="nl-NL" smtClean="0"/>
              <a:t>22-1-2019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4455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59351-C8CC-436B-86B4-1EB986B48C59}" type="datetime1">
              <a:rPr lang="nl-NL" smtClean="0"/>
              <a:t>22-1-2019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2980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B882-6731-401D-B835-1483F68D4D05}" type="datetime1">
              <a:rPr lang="nl-NL" smtClean="0"/>
              <a:t>22-1-2019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6911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23BB4-EDBD-4274-AB91-DE52928C2EE3}" type="datetime1">
              <a:rPr lang="nl-NL" smtClean="0"/>
              <a:t>22-1-2019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1125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92EBE-107B-421D-B7FE-4C8011D1B4D0}" type="datetime1">
              <a:rPr lang="nl-NL" smtClean="0"/>
              <a:t>22-1-2019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5472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DAF31-BAD7-48E3-96AC-991EE667ABB4}" type="datetime1">
              <a:rPr lang="nl-NL" smtClean="0"/>
              <a:t>22-1-2019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57691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885B1-2E5E-4C9C-864C-4D27009D0E8B}" type="datetime1">
              <a:rPr lang="nl-NL" smtClean="0"/>
              <a:t>22-1-2019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5370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CDA298-0724-4703-B811-AFE18D3B97BA}" type="datetime1">
              <a:rPr lang="nl-NL" smtClean="0"/>
              <a:t>22-1-2019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4263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AAB360-DC85-4007-9F8A-C2B78CAB3D55}" type="datetime1">
              <a:rPr lang="nl-NL" smtClean="0"/>
              <a:t>22-1-2019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3715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C9483-ED09-40B0-B233-877249F8299E}" type="datetime1">
              <a:rPr lang="nl-NL" smtClean="0"/>
              <a:t>22-1-2019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6489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457D4-2DB6-471E-B5E4-03CB52BD1A34}" type="datetime1">
              <a:rPr lang="nl-NL" smtClean="0"/>
              <a:t>22-1-2019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0041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E3BC3-C659-4D41-A212-4A2574585D13}" type="datetime1">
              <a:rPr lang="nl-NL" smtClean="0"/>
              <a:t>22-1-2019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089EE-F0BB-42A7-ABD8-52573E2E92EB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7963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5F34572-445D-4DD3-8B4B-987C9B5EF063}"/>
              </a:ext>
            </a:extLst>
          </p:cNvPr>
          <p:cNvSpPr/>
          <p:nvPr/>
        </p:nvSpPr>
        <p:spPr>
          <a:xfrm>
            <a:off x="0" y="-14025"/>
            <a:ext cx="10121537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C1D6DE-14B3-4DC6-A1CA-FBE69280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2798" y="2406225"/>
            <a:ext cx="7021007" cy="1396801"/>
          </a:xfrm>
        </p:spPr>
        <p:txBody>
          <a:bodyPr>
            <a:normAutofit/>
          </a:bodyPr>
          <a:lstStyle/>
          <a:p>
            <a:pPr algn="ctr"/>
            <a:r>
              <a:rPr lang="nl-NL" b="1" dirty="0">
                <a:latin typeface="Futura (Light)" panose="020B7200000000000000" pitchFamily="34" charset="0"/>
              </a:rPr>
              <a:t>Using Computer Vision to search YouTube Videos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212625-3017-4EF5-933F-963B2D734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26"/>
          <a:stretch/>
        </p:blipFill>
        <p:spPr>
          <a:xfrm>
            <a:off x="10492331" y="-14024"/>
            <a:ext cx="1699669" cy="6872024"/>
          </a:xfrm>
          <a:prstGeom prst="rect">
            <a:avLst/>
          </a:prstGeom>
          <a:noFill/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A8C7C283-3E5B-4882-A8A3-EFB380E9824E}"/>
              </a:ext>
            </a:extLst>
          </p:cNvPr>
          <p:cNvSpPr/>
          <p:nvPr/>
        </p:nvSpPr>
        <p:spPr>
          <a:xfrm>
            <a:off x="10835911" y="0"/>
            <a:ext cx="1356089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8B9BC1E-F9BE-4C23-ADBE-F694CFC2A683}"/>
              </a:ext>
            </a:extLst>
          </p:cNvPr>
          <p:cNvSpPr/>
          <p:nvPr/>
        </p:nvSpPr>
        <p:spPr>
          <a:xfrm>
            <a:off x="10108814" y="-52252"/>
            <a:ext cx="382088" cy="6962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25E5C9B6-44E8-49CE-9544-1CD4EA6B8F09}"/>
              </a:ext>
            </a:extLst>
          </p:cNvPr>
          <p:cNvSpPr txBox="1"/>
          <p:nvPr/>
        </p:nvSpPr>
        <p:spPr>
          <a:xfrm>
            <a:off x="4147729" y="4537046"/>
            <a:ext cx="44628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000" dirty="0">
                <a:latin typeface="Abadi Extra Light" panose="020B0204020104020204" pitchFamily="34" charset="0"/>
              </a:rPr>
              <a:t>Gilbert Hardeman			4357337    </a:t>
            </a:r>
            <a:br>
              <a:rPr lang="nl-NL" sz="2000" dirty="0">
                <a:latin typeface="Abadi Extra Light" panose="020B0204020104020204" pitchFamily="34" charset="0"/>
              </a:rPr>
            </a:br>
            <a:r>
              <a:rPr lang="nl-NL" sz="2000" dirty="0">
                <a:latin typeface="Abadi Extra Light" panose="020B0204020104020204" pitchFamily="34" charset="0"/>
              </a:rPr>
              <a:t>Lisa-Marie Plag			4969669</a:t>
            </a:r>
            <a:br>
              <a:rPr lang="nl-NL" sz="2000" dirty="0">
                <a:latin typeface="Abadi Extra Light" panose="020B0204020104020204" pitchFamily="34" charset="0"/>
              </a:rPr>
            </a:br>
            <a:r>
              <a:rPr lang="nl-NL" sz="2000" dirty="0">
                <a:latin typeface="Abadi Extra Light" panose="020B0204020104020204" pitchFamily="34" charset="0"/>
              </a:rPr>
              <a:t>Sean van der Meer 		4445546</a:t>
            </a:r>
            <a:br>
              <a:rPr lang="nl-NL" sz="2000" dirty="0">
                <a:latin typeface="Abadi Extra Light" panose="020B0204020104020204" pitchFamily="34" charset="0"/>
              </a:rPr>
            </a:br>
            <a:r>
              <a:rPr lang="nl-NL" sz="2000" dirty="0">
                <a:latin typeface="Abadi Extra Light" panose="020B0204020104020204" pitchFamily="34" charset="0"/>
              </a:rPr>
              <a:t>Daniek </a:t>
            </a:r>
            <a:r>
              <a:rPr lang="nl-NL" sz="2000" dirty="0" err="1">
                <a:latin typeface="Abadi Extra Light" panose="020B0204020104020204" pitchFamily="34" charset="0"/>
              </a:rPr>
              <a:t>Dieben</a:t>
            </a:r>
            <a:r>
              <a:rPr lang="nl-NL" sz="2000" dirty="0">
                <a:latin typeface="Abadi Extra Light" panose="020B0204020104020204" pitchFamily="34" charset="0"/>
              </a:rPr>
              <a:t> 			4448138   </a:t>
            </a:r>
            <a:br>
              <a:rPr lang="nl-NL" sz="2000" dirty="0">
                <a:latin typeface="Abadi Extra Light" panose="020B0204020104020204" pitchFamily="34" charset="0"/>
              </a:rPr>
            </a:br>
            <a:r>
              <a:rPr lang="nl-NL" sz="2000" dirty="0">
                <a:latin typeface="Abadi Extra Light" panose="020B0204020104020204" pitchFamily="34" charset="0"/>
              </a:rPr>
              <a:t>Britt Rooijakkers			4551451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C73FFC67-D876-4440-BC9A-3FE049BD4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26"/>
          <a:stretch/>
        </p:blipFill>
        <p:spPr>
          <a:xfrm flipH="1">
            <a:off x="-28167" y="-28049"/>
            <a:ext cx="1699669" cy="6872024"/>
          </a:xfrm>
          <a:prstGeom prst="rect">
            <a:avLst/>
          </a:prstGeom>
          <a:noFill/>
        </p:spPr>
      </p:pic>
      <p:sp>
        <p:nvSpPr>
          <p:cNvPr id="21" name="Rechthoek 20">
            <a:extLst>
              <a:ext uri="{FF2B5EF4-FFF2-40B4-BE49-F238E27FC236}">
                <a16:creationId xmlns:a16="http://schemas.microsoft.com/office/drawing/2014/main" id="{94611851-86E3-45D4-A3FF-3F0EAA5654FF}"/>
              </a:ext>
            </a:extLst>
          </p:cNvPr>
          <p:cNvSpPr/>
          <p:nvPr/>
        </p:nvSpPr>
        <p:spPr>
          <a:xfrm flipH="1">
            <a:off x="-3194" y="-28049"/>
            <a:ext cx="1356089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9ECC7211-B36E-4DAF-9CE8-691BFA419689}"/>
              </a:ext>
            </a:extLst>
          </p:cNvPr>
          <p:cNvSpPr/>
          <p:nvPr/>
        </p:nvSpPr>
        <p:spPr>
          <a:xfrm flipH="1">
            <a:off x="1660403" y="-104503"/>
            <a:ext cx="382088" cy="6962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6E47F7F-EFFD-4943-8531-5C9DA0FF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1</a:t>
            </a:fld>
            <a:endParaRPr lang="nl-NL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FA8DCC3-62D8-4A3C-B6FB-32B7A92AF6B2}"/>
              </a:ext>
            </a:extLst>
          </p:cNvPr>
          <p:cNvSpPr txBox="1">
            <a:spLocks/>
          </p:cNvSpPr>
          <p:nvPr/>
        </p:nvSpPr>
        <p:spPr>
          <a:xfrm>
            <a:off x="4522485" y="3740969"/>
            <a:ext cx="3409671" cy="874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2800" dirty="0">
                <a:latin typeface="Futura (Light)" panose="020B7200000000000000" pitchFamily="34" charset="0"/>
              </a:rPr>
              <a:t>Group 1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D89AACDB-B3E5-4113-882D-068D92678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546" y="499441"/>
            <a:ext cx="1685547" cy="167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05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5F34572-445D-4DD3-8B4B-987C9B5EF063}"/>
              </a:ext>
            </a:extLst>
          </p:cNvPr>
          <p:cNvSpPr/>
          <p:nvPr/>
        </p:nvSpPr>
        <p:spPr>
          <a:xfrm>
            <a:off x="0" y="-14025"/>
            <a:ext cx="10121537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C1D6DE-14B3-4DC6-A1CA-FBE69280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59" y="464639"/>
            <a:ext cx="7503355" cy="1325563"/>
          </a:xfrm>
        </p:spPr>
        <p:txBody>
          <a:bodyPr>
            <a:normAutofit/>
          </a:bodyPr>
          <a:lstStyle/>
          <a:p>
            <a:pPr algn="ctr"/>
            <a:r>
              <a:rPr lang="nl-NL" sz="3600" dirty="0">
                <a:latin typeface="Abadi Extra Light" panose="020B0204020104020204" pitchFamily="34" charset="0"/>
              </a:rPr>
              <a:t>1.3 Convolutional neural network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212625-3017-4EF5-933F-963B2D73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331" y="-14024"/>
            <a:ext cx="2251981" cy="6872024"/>
          </a:xfrm>
          <a:prstGeom prst="rect">
            <a:avLst/>
          </a:prstGeom>
          <a:noFill/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A62F62F-653E-4AFD-B63D-ACE6F9BBE7FA}"/>
              </a:ext>
            </a:extLst>
          </p:cNvPr>
          <p:cNvCxnSpPr>
            <a:cxnSpLocks/>
          </p:cNvCxnSpPr>
          <p:nvPr/>
        </p:nvCxnSpPr>
        <p:spPr>
          <a:xfrm>
            <a:off x="2470638" y="653143"/>
            <a:ext cx="705143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5B6D048B-99C8-4EC8-97E4-567941318F87}"/>
              </a:ext>
            </a:extLst>
          </p:cNvPr>
          <p:cNvCxnSpPr>
            <a:cxnSpLocks/>
          </p:cNvCxnSpPr>
          <p:nvPr/>
        </p:nvCxnSpPr>
        <p:spPr>
          <a:xfrm>
            <a:off x="2470638" y="1637211"/>
            <a:ext cx="705143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C7C283-3E5B-4882-A8A3-EFB380E9824E}"/>
              </a:ext>
            </a:extLst>
          </p:cNvPr>
          <p:cNvSpPr/>
          <p:nvPr/>
        </p:nvSpPr>
        <p:spPr>
          <a:xfrm>
            <a:off x="10835911" y="-14025"/>
            <a:ext cx="1908402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8B9BC1E-F9BE-4C23-ADBE-F694CFC2A683}"/>
              </a:ext>
            </a:extLst>
          </p:cNvPr>
          <p:cNvSpPr/>
          <p:nvPr/>
        </p:nvSpPr>
        <p:spPr>
          <a:xfrm>
            <a:off x="10121537" y="-66276"/>
            <a:ext cx="382088" cy="6962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42D0DBE3-4E5A-4341-8ED8-4DD4FD778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950" y="1978025"/>
            <a:ext cx="7383463" cy="4414838"/>
          </a:xfrm>
        </p:spPr>
        <p:txBody>
          <a:bodyPr/>
          <a:lstStyle/>
          <a:p>
            <a:r>
              <a:rPr lang="en-GB" dirty="0">
                <a:latin typeface="Abadi Extra Light" panose="020B0204020104020204" pitchFamily="34" charset="0"/>
              </a:rPr>
              <a:t>We chose to use TensorFlow (by Google)</a:t>
            </a:r>
          </a:p>
          <a:p>
            <a:r>
              <a:rPr lang="en-GB" dirty="0">
                <a:latin typeface="Abadi Extra Light" panose="020B0204020104020204" pitchFamily="34" charset="0"/>
              </a:rPr>
              <a:t>TensorFlow is the most used deep learning framework and lower level than </a:t>
            </a:r>
            <a:r>
              <a:rPr lang="en-GB" dirty="0" err="1">
                <a:latin typeface="Abadi Extra Light" panose="020B0204020104020204" pitchFamily="34" charset="0"/>
              </a:rPr>
              <a:t>Keras</a:t>
            </a:r>
            <a:endParaRPr lang="en-GB" dirty="0">
              <a:latin typeface="Abadi Extra Light" panose="020B0204020104020204" pitchFamily="34" charset="0"/>
            </a:endParaRPr>
          </a:p>
          <a:p>
            <a:endParaRPr lang="en-GB" dirty="0">
              <a:latin typeface="Abadi Extra Light" panose="020B0204020104020204" pitchFamily="34" charset="0"/>
            </a:endParaRPr>
          </a:p>
          <a:p>
            <a:endParaRPr lang="nl-NL" dirty="0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0BCE9D8C-B1B6-4C99-810A-5D43495E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10</a:t>
            </a:fld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71C78EB0-0BB6-4DA3-AF14-E4C92E01D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9" y="1780121"/>
            <a:ext cx="2005654" cy="3600000"/>
          </a:xfrm>
          <a:prstGeom prst="rect">
            <a:avLst/>
          </a:prstGeom>
        </p:spPr>
      </p:pic>
      <p:pic>
        <p:nvPicPr>
          <p:cNvPr id="3" name="Picture 2" descr="https://lh6.googleusercontent.com/ykqp9FFp9xjKbvcer90L_x3QwqolyX9Mt7ZF2qCJ30Y1d1YuG5qKML0ZqO2710Kk28ng1fg-uFSHJ_Vpl1SXmU7odEyNOpI5h7WV_dx-ROYLOOif-Stk9hEcBf99JjJVMUj03EhPrQ">
            <a:extLst>
              <a:ext uri="{FF2B5EF4-FFF2-40B4-BE49-F238E27FC236}">
                <a16:creationId xmlns:a16="http://schemas.microsoft.com/office/drawing/2014/main" id="{2BFED258-A341-4F84-9E70-F5468250C6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" t="4627" r="5671" b="2764"/>
          <a:stretch/>
        </p:blipFill>
        <p:spPr bwMode="auto">
          <a:xfrm>
            <a:off x="3506219" y="3916728"/>
            <a:ext cx="4299450" cy="2804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6507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5F34572-445D-4DD3-8B4B-987C9B5EF063}"/>
              </a:ext>
            </a:extLst>
          </p:cNvPr>
          <p:cNvSpPr/>
          <p:nvPr/>
        </p:nvSpPr>
        <p:spPr>
          <a:xfrm>
            <a:off x="0" y="-14025"/>
            <a:ext cx="10121537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C1D6DE-14B3-4DC6-A1CA-FBE69280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59" y="464639"/>
            <a:ext cx="7503355" cy="1325563"/>
          </a:xfrm>
        </p:spPr>
        <p:txBody>
          <a:bodyPr>
            <a:normAutofit/>
          </a:bodyPr>
          <a:lstStyle/>
          <a:p>
            <a:pPr algn="ctr"/>
            <a:r>
              <a:rPr lang="nl-NL" sz="3600" dirty="0">
                <a:latin typeface="Abadi Extra Light" panose="020B0204020104020204" pitchFamily="34" charset="0"/>
              </a:rPr>
              <a:t>1.3 Convolutional neural network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212625-3017-4EF5-933F-963B2D73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331" y="-14024"/>
            <a:ext cx="2251981" cy="6872024"/>
          </a:xfrm>
          <a:prstGeom prst="rect">
            <a:avLst/>
          </a:prstGeom>
          <a:noFill/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A62F62F-653E-4AFD-B63D-ACE6F9BBE7FA}"/>
              </a:ext>
            </a:extLst>
          </p:cNvPr>
          <p:cNvCxnSpPr>
            <a:cxnSpLocks/>
          </p:cNvCxnSpPr>
          <p:nvPr/>
        </p:nvCxnSpPr>
        <p:spPr>
          <a:xfrm>
            <a:off x="2470638" y="653143"/>
            <a:ext cx="705143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5B6D048B-99C8-4EC8-97E4-567941318F87}"/>
              </a:ext>
            </a:extLst>
          </p:cNvPr>
          <p:cNvCxnSpPr>
            <a:cxnSpLocks/>
          </p:cNvCxnSpPr>
          <p:nvPr/>
        </p:nvCxnSpPr>
        <p:spPr>
          <a:xfrm>
            <a:off x="2470638" y="1637211"/>
            <a:ext cx="705143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C7C283-3E5B-4882-A8A3-EFB380E9824E}"/>
              </a:ext>
            </a:extLst>
          </p:cNvPr>
          <p:cNvSpPr/>
          <p:nvPr/>
        </p:nvSpPr>
        <p:spPr>
          <a:xfrm>
            <a:off x="10835911" y="-14025"/>
            <a:ext cx="1908402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8B9BC1E-F9BE-4C23-ADBE-F694CFC2A683}"/>
              </a:ext>
            </a:extLst>
          </p:cNvPr>
          <p:cNvSpPr/>
          <p:nvPr/>
        </p:nvSpPr>
        <p:spPr>
          <a:xfrm>
            <a:off x="10121537" y="-66276"/>
            <a:ext cx="382088" cy="6962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42D0DBE3-4E5A-4341-8ED8-4DD4FD778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950" y="1978025"/>
            <a:ext cx="7383463" cy="4414838"/>
          </a:xfrm>
        </p:spPr>
        <p:txBody>
          <a:bodyPr/>
          <a:lstStyle/>
          <a:p>
            <a:r>
              <a:rPr lang="en-GB" dirty="0">
                <a:latin typeface="Abadi Extra Light" panose="020B0204020104020204" pitchFamily="34" charset="0"/>
              </a:rPr>
              <a:t>Local features</a:t>
            </a:r>
          </a:p>
          <a:p>
            <a:endParaRPr lang="en-GB" dirty="0">
              <a:latin typeface="Abadi Extra Light" panose="020B0204020104020204" pitchFamily="34" charset="0"/>
            </a:endParaRPr>
          </a:p>
          <a:p>
            <a:r>
              <a:rPr lang="en-GB" dirty="0">
                <a:latin typeface="Abadi Extra Light" panose="020B0204020104020204" pitchFamily="34" charset="0"/>
              </a:rPr>
              <a:t>The filters are learned</a:t>
            </a:r>
          </a:p>
          <a:p>
            <a:endParaRPr lang="en-GB" dirty="0">
              <a:latin typeface="Abadi Extra Light" panose="020B0204020104020204" pitchFamily="34" charset="0"/>
            </a:endParaRPr>
          </a:p>
          <a:p>
            <a:endParaRPr lang="nl-NL" dirty="0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0BCE9D8C-B1B6-4C99-810A-5D43495E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11</a:t>
            </a:fld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71C78EB0-0BB6-4DA3-AF14-E4C92E01D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9" y="1780121"/>
            <a:ext cx="2005654" cy="3600000"/>
          </a:xfrm>
          <a:prstGeom prst="rect">
            <a:avLst/>
          </a:prstGeom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785F40A9-4578-4DFF-BE68-CB3569B6AD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0638" y="3580121"/>
            <a:ext cx="7083814" cy="24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479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5F34572-445D-4DD3-8B4B-987C9B5EF063}"/>
              </a:ext>
            </a:extLst>
          </p:cNvPr>
          <p:cNvSpPr/>
          <p:nvPr/>
        </p:nvSpPr>
        <p:spPr>
          <a:xfrm>
            <a:off x="0" y="-14025"/>
            <a:ext cx="10121537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C1D6DE-14B3-4DC6-A1CA-FBE69280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59" y="464639"/>
            <a:ext cx="7503355" cy="1325563"/>
          </a:xfrm>
        </p:spPr>
        <p:txBody>
          <a:bodyPr>
            <a:normAutofit/>
          </a:bodyPr>
          <a:lstStyle/>
          <a:p>
            <a:pPr algn="ctr"/>
            <a:r>
              <a:rPr lang="nl-NL" sz="3600" dirty="0">
                <a:latin typeface="Abadi Extra Light" panose="020B0204020104020204" pitchFamily="34" charset="0"/>
              </a:rPr>
              <a:t>1.3 Convolutional neural network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212625-3017-4EF5-933F-963B2D73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331" y="-14024"/>
            <a:ext cx="2251981" cy="6872024"/>
          </a:xfrm>
          <a:prstGeom prst="rect">
            <a:avLst/>
          </a:prstGeom>
          <a:noFill/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A62F62F-653E-4AFD-B63D-ACE6F9BBE7FA}"/>
              </a:ext>
            </a:extLst>
          </p:cNvPr>
          <p:cNvCxnSpPr>
            <a:cxnSpLocks/>
          </p:cNvCxnSpPr>
          <p:nvPr/>
        </p:nvCxnSpPr>
        <p:spPr>
          <a:xfrm>
            <a:off x="2470638" y="653143"/>
            <a:ext cx="705143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5B6D048B-99C8-4EC8-97E4-567941318F87}"/>
              </a:ext>
            </a:extLst>
          </p:cNvPr>
          <p:cNvCxnSpPr>
            <a:cxnSpLocks/>
          </p:cNvCxnSpPr>
          <p:nvPr/>
        </p:nvCxnSpPr>
        <p:spPr>
          <a:xfrm>
            <a:off x="2470638" y="1637211"/>
            <a:ext cx="705143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C7C283-3E5B-4882-A8A3-EFB380E9824E}"/>
              </a:ext>
            </a:extLst>
          </p:cNvPr>
          <p:cNvSpPr/>
          <p:nvPr/>
        </p:nvSpPr>
        <p:spPr>
          <a:xfrm>
            <a:off x="10835911" y="-14025"/>
            <a:ext cx="1908402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8B9BC1E-F9BE-4C23-ADBE-F694CFC2A683}"/>
              </a:ext>
            </a:extLst>
          </p:cNvPr>
          <p:cNvSpPr/>
          <p:nvPr/>
        </p:nvSpPr>
        <p:spPr>
          <a:xfrm>
            <a:off x="10121537" y="-66276"/>
            <a:ext cx="382088" cy="6962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42D0DBE3-4E5A-4341-8ED8-4DD4FD778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950" y="1978025"/>
            <a:ext cx="7383463" cy="4414838"/>
          </a:xfrm>
        </p:spPr>
        <p:txBody>
          <a:bodyPr/>
          <a:lstStyle/>
          <a:p>
            <a:r>
              <a:rPr lang="en-GB" dirty="0">
                <a:latin typeface="Abadi Extra Light" panose="020B0204020104020204" pitchFamily="34" charset="0"/>
              </a:rPr>
              <a:t>Keep it simple</a:t>
            </a:r>
          </a:p>
          <a:p>
            <a:endParaRPr lang="en-GB" dirty="0">
              <a:latin typeface="Abadi Extra Light" panose="020B0204020104020204" pitchFamily="34" charset="0"/>
            </a:endParaRPr>
          </a:p>
          <a:p>
            <a:endParaRPr lang="nl-NL" dirty="0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0BCE9D8C-B1B6-4C99-810A-5D43495E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12</a:t>
            </a:fld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71C78EB0-0BB6-4DA3-AF14-E4C92E01D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9" y="1780121"/>
            <a:ext cx="2005654" cy="36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EAAC1F-4532-406C-BFC5-E04C83B90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1769" y="2492391"/>
            <a:ext cx="2656882" cy="4062511"/>
          </a:xfrm>
          <a:prstGeom prst="rect">
            <a:avLst/>
          </a:prstGeom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C5D2E605-DFF7-4365-9C6B-56985582F0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8085" y="2492391"/>
            <a:ext cx="2743200" cy="4081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819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5F34572-445D-4DD3-8B4B-987C9B5EF063}"/>
              </a:ext>
            </a:extLst>
          </p:cNvPr>
          <p:cNvSpPr/>
          <p:nvPr/>
        </p:nvSpPr>
        <p:spPr>
          <a:xfrm>
            <a:off x="0" y="-14025"/>
            <a:ext cx="10121537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C1D6DE-14B3-4DC6-A1CA-FBE69280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59" y="464639"/>
            <a:ext cx="7503355" cy="1325563"/>
          </a:xfrm>
        </p:spPr>
        <p:txBody>
          <a:bodyPr>
            <a:normAutofit/>
          </a:bodyPr>
          <a:lstStyle/>
          <a:p>
            <a:pPr algn="ctr"/>
            <a:r>
              <a:rPr lang="nl-NL" sz="3600" dirty="0">
                <a:latin typeface="Abadi Extra Light" panose="020B0204020104020204" pitchFamily="34" charset="0"/>
              </a:rPr>
              <a:t>1.3 </a:t>
            </a:r>
            <a:r>
              <a:rPr lang="nl-NL" sz="3600" dirty="0" err="1">
                <a:latin typeface="Abadi Extra Light" panose="020B0204020104020204" pitchFamily="34" charset="0"/>
              </a:rPr>
              <a:t>Looking</a:t>
            </a:r>
            <a:r>
              <a:rPr lang="nl-NL" sz="3600" dirty="0">
                <a:latin typeface="Abadi Extra Light" panose="020B0204020104020204" pitchFamily="34" charset="0"/>
              </a:rPr>
              <a:t> back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212625-3017-4EF5-933F-963B2D73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331" y="-14024"/>
            <a:ext cx="2251981" cy="6872024"/>
          </a:xfrm>
          <a:prstGeom prst="rect">
            <a:avLst/>
          </a:prstGeom>
          <a:noFill/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A62F62F-653E-4AFD-B63D-ACE6F9BBE7FA}"/>
              </a:ext>
            </a:extLst>
          </p:cNvPr>
          <p:cNvCxnSpPr>
            <a:cxnSpLocks/>
          </p:cNvCxnSpPr>
          <p:nvPr/>
        </p:nvCxnSpPr>
        <p:spPr>
          <a:xfrm>
            <a:off x="2470638" y="653143"/>
            <a:ext cx="705143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5B6D048B-99C8-4EC8-97E4-567941318F87}"/>
              </a:ext>
            </a:extLst>
          </p:cNvPr>
          <p:cNvCxnSpPr>
            <a:cxnSpLocks/>
          </p:cNvCxnSpPr>
          <p:nvPr/>
        </p:nvCxnSpPr>
        <p:spPr>
          <a:xfrm>
            <a:off x="2470638" y="1637211"/>
            <a:ext cx="7051431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C7C283-3E5B-4882-A8A3-EFB380E9824E}"/>
              </a:ext>
            </a:extLst>
          </p:cNvPr>
          <p:cNvSpPr/>
          <p:nvPr/>
        </p:nvSpPr>
        <p:spPr>
          <a:xfrm>
            <a:off x="10835911" y="-14025"/>
            <a:ext cx="1908402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8B9BC1E-F9BE-4C23-ADBE-F694CFC2A683}"/>
              </a:ext>
            </a:extLst>
          </p:cNvPr>
          <p:cNvSpPr/>
          <p:nvPr/>
        </p:nvSpPr>
        <p:spPr>
          <a:xfrm>
            <a:off x="10121537" y="-66276"/>
            <a:ext cx="382088" cy="6962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42D0DBE3-4E5A-4341-8ED8-4DD4FD778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950" y="1978025"/>
            <a:ext cx="7383463" cy="4414838"/>
          </a:xfrm>
        </p:spPr>
        <p:txBody>
          <a:bodyPr/>
          <a:lstStyle/>
          <a:p>
            <a:r>
              <a:rPr lang="nl-NL" dirty="0">
                <a:latin typeface="Abadi Extra Light" panose="020B0204020104020204"/>
              </a:rPr>
              <a:t>Take a </a:t>
            </a:r>
            <a:r>
              <a:rPr lang="nl-NL" dirty="0" err="1">
                <a:latin typeface="Abadi Extra Light" panose="020B0204020104020204"/>
              </a:rPr>
              <a:t>deeper</a:t>
            </a:r>
            <a:r>
              <a:rPr lang="nl-NL" dirty="0">
                <a:latin typeface="Abadi Extra Light" panose="020B0204020104020204"/>
              </a:rPr>
              <a:t> look </a:t>
            </a:r>
            <a:r>
              <a:rPr lang="nl-NL" dirty="0" err="1">
                <a:latin typeface="Abadi Extra Light" panose="020B0204020104020204"/>
              </a:rPr>
              <a:t>into</a:t>
            </a:r>
            <a:r>
              <a:rPr lang="nl-NL" dirty="0">
                <a:latin typeface="Abadi Extra Light" panose="020B0204020104020204"/>
              </a:rPr>
              <a:t> </a:t>
            </a:r>
            <a:r>
              <a:rPr lang="nl-NL" dirty="0" err="1">
                <a:latin typeface="Abadi Extra Light" panose="020B0204020104020204"/>
              </a:rPr>
              <a:t>the</a:t>
            </a:r>
            <a:r>
              <a:rPr lang="nl-NL" dirty="0">
                <a:latin typeface="Abadi Extra Light" panose="020B0204020104020204"/>
              </a:rPr>
              <a:t> data </a:t>
            </a:r>
            <a:r>
              <a:rPr lang="nl-NL" dirty="0" err="1">
                <a:latin typeface="Abadi Extra Light" panose="020B0204020104020204"/>
              </a:rPr>
              <a:t>before</a:t>
            </a:r>
            <a:r>
              <a:rPr lang="nl-NL" dirty="0">
                <a:latin typeface="Abadi Extra Light" panose="020B0204020104020204"/>
              </a:rPr>
              <a:t> building </a:t>
            </a:r>
            <a:r>
              <a:rPr lang="nl-NL" dirty="0" err="1">
                <a:latin typeface="Abadi Extra Light" panose="020B0204020104020204"/>
              </a:rPr>
              <a:t>anything</a:t>
            </a:r>
            <a:endParaRPr lang="nl-NL" dirty="0">
              <a:latin typeface="Abadi Extra Light" panose="020B0204020104020204"/>
            </a:endParaRPr>
          </a:p>
          <a:p>
            <a:endParaRPr lang="nl-NL" dirty="0">
              <a:latin typeface="Abadi Extra Light" panose="020B0204020104020204"/>
            </a:endParaRPr>
          </a:p>
          <a:p>
            <a:r>
              <a:rPr lang="en-GB" dirty="0">
                <a:latin typeface="Abadi Extra Light" panose="020B0204020104020204"/>
              </a:rPr>
              <a:t>Start off simple and build network from there</a:t>
            </a:r>
          </a:p>
          <a:p>
            <a:endParaRPr lang="en-GB" dirty="0">
              <a:latin typeface="Abadi Extra Light" panose="020B0204020104020204"/>
            </a:endParaRPr>
          </a:p>
          <a:p>
            <a:r>
              <a:rPr lang="en-GB" dirty="0">
                <a:latin typeface="Abadi Extra Light" panose="020B0204020104020204"/>
              </a:rPr>
              <a:t>Use </a:t>
            </a:r>
            <a:r>
              <a:rPr lang="en-GB" dirty="0" err="1">
                <a:latin typeface="Abadi Extra Light" panose="020B0204020104020204"/>
              </a:rPr>
              <a:t>keras</a:t>
            </a:r>
            <a:r>
              <a:rPr lang="en-GB" dirty="0">
                <a:latin typeface="Abadi Extra Light" panose="020B0204020104020204"/>
              </a:rPr>
              <a:t> and a simpler database to test methods</a:t>
            </a:r>
          </a:p>
          <a:p>
            <a:endParaRPr lang="en-GB" dirty="0">
              <a:latin typeface="Abadi Extra Light" panose="020B0204020104020204" pitchFamily="34" charset="0"/>
            </a:endParaRPr>
          </a:p>
          <a:p>
            <a:endParaRPr lang="nl-NL" dirty="0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0BCE9D8C-B1B6-4C99-810A-5D43495E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13</a:t>
            </a:fld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71C78EB0-0BB6-4DA3-AF14-E4C92E01DB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9" y="1780121"/>
            <a:ext cx="200565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67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5F34572-445D-4DD3-8B4B-987C9B5EF063}"/>
              </a:ext>
            </a:extLst>
          </p:cNvPr>
          <p:cNvSpPr/>
          <p:nvPr/>
        </p:nvSpPr>
        <p:spPr>
          <a:xfrm>
            <a:off x="0" y="12602"/>
            <a:ext cx="10121537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C1D6DE-14B3-4DC6-A1CA-FBE69280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0" y="464639"/>
            <a:ext cx="7384460" cy="1325563"/>
          </a:xfrm>
        </p:spPr>
        <p:txBody>
          <a:bodyPr/>
          <a:lstStyle/>
          <a:p>
            <a:pPr algn="ctr"/>
            <a:r>
              <a:rPr lang="nl-NL" dirty="0">
                <a:latin typeface="Abadi Extra Light" panose="020B0204020104020204" pitchFamily="34" charset="0"/>
              </a:rPr>
              <a:t>2.1 Web </a:t>
            </a:r>
            <a:r>
              <a:rPr lang="nl-NL" dirty="0" err="1">
                <a:latin typeface="Abadi Extra Light" panose="020B0204020104020204" pitchFamily="34" charset="0"/>
              </a:rPr>
              <a:t>scraping</a:t>
            </a:r>
            <a:endParaRPr lang="nl-NL" dirty="0">
              <a:latin typeface="Abadi Extra Light" panose="020B0204020104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212625-3017-4EF5-933F-963B2D73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331" y="-14024"/>
            <a:ext cx="2251981" cy="6872024"/>
          </a:xfrm>
          <a:prstGeom prst="rect">
            <a:avLst/>
          </a:prstGeom>
          <a:noFill/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A62F62F-653E-4AFD-B63D-ACE6F9BBE7FA}"/>
              </a:ext>
            </a:extLst>
          </p:cNvPr>
          <p:cNvCxnSpPr>
            <a:cxnSpLocks/>
          </p:cNvCxnSpPr>
          <p:nvPr/>
        </p:nvCxnSpPr>
        <p:spPr>
          <a:xfrm>
            <a:off x="2393950" y="653143"/>
            <a:ext cx="707536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5B6D048B-99C8-4EC8-97E4-567941318F87}"/>
              </a:ext>
            </a:extLst>
          </p:cNvPr>
          <p:cNvCxnSpPr>
            <a:cxnSpLocks/>
          </p:cNvCxnSpPr>
          <p:nvPr/>
        </p:nvCxnSpPr>
        <p:spPr>
          <a:xfrm>
            <a:off x="2393950" y="1637211"/>
            <a:ext cx="707536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C7C283-3E5B-4882-A8A3-EFB380E9824E}"/>
              </a:ext>
            </a:extLst>
          </p:cNvPr>
          <p:cNvSpPr/>
          <p:nvPr/>
        </p:nvSpPr>
        <p:spPr>
          <a:xfrm>
            <a:off x="10835911" y="-14025"/>
            <a:ext cx="1908402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8B9BC1E-F9BE-4C23-ADBE-F694CFC2A683}"/>
              </a:ext>
            </a:extLst>
          </p:cNvPr>
          <p:cNvSpPr/>
          <p:nvPr/>
        </p:nvSpPr>
        <p:spPr>
          <a:xfrm>
            <a:off x="10121537" y="-66276"/>
            <a:ext cx="382088" cy="6962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00BFC43A-CC0A-43E9-A3F1-259A4A8DA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14</a:t>
            </a:fld>
            <a:endParaRPr lang="nl-NL"/>
          </a:p>
        </p:txBody>
      </p:sp>
      <p:pic>
        <p:nvPicPr>
          <p:cNvPr id="1026" name="Picture 2" descr="https://lh3.googleusercontent.com/XWQxzib_jU0xp8rXTVLCsfUdXYP3Xxl0RUku0ztqzmSRSZHSnUHZt8_XtrlYmw-TOkE8L1kY_wOsAlRkXtJcZp46GEt1C0sAt3_WVqll_ZQj_Y39iqKjPJIaobKeZVcbNckBOEcW7kw">
            <a:extLst>
              <a:ext uri="{FF2B5EF4-FFF2-40B4-BE49-F238E27FC236}">
                <a16:creationId xmlns:a16="http://schemas.microsoft.com/office/drawing/2014/main" id="{8147DD1A-50A8-4271-B15B-8A07D9D7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15" y="4417204"/>
            <a:ext cx="2552768" cy="255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8F945E7-BB03-44D2-93A6-671F47D5AD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2466000"/>
            <a:ext cx="2005427" cy="2077200"/>
          </a:xfrm>
          <a:prstGeom prst="rect">
            <a:avLst/>
          </a:prstGeom>
        </p:spPr>
      </p:pic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3F8471A5-7AD0-4F55-959E-3D7061BC0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28512" y="1869079"/>
            <a:ext cx="7631533" cy="4307883"/>
          </a:xfrm>
        </p:spPr>
        <p:txBody>
          <a:bodyPr/>
          <a:lstStyle/>
          <a:p>
            <a:pPr fontAlgn="base"/>
            <a:r>
              <a:rPr lang="en-US" dirty="0">
                <a:latin typeface="Abadi Extra Light" panose="020B0204020104020204" pitchFamily="34" charset="0"/>
              </a:rPr>
              <a:t>From database to web scraping</a:t>
            </a:r>
          </a:p>
          <a:p>
            <a:pPr fontAlgn="base"/>
            <a:endParaRPr lang="en-US" dirty="0">
              <a:latin typeface="Abadi Extra Light" panose="020B0204020104020204" pitchFamily="34" charset="0"/>
            </a:endParaRPr>
          </a:p>
          <a:p>
            <a:pPr fontAlgn="base"/>
            <a:r>
              <a:rPr lang="en-US" dirty="0">
                <a:latin typeface="Abadi Extra Light" panose="020B0204020104020204" pitchFamily="34" charset="0"/>
              </a:rPr>
              <a:t>Improved filters, trial and error, using descriptions, additional sources</a:t>
            </a:r>
          </a:p>
          <a:p>
            <a:pPr fontAlgn="base"/>
            <a:endParaRPr lang="en-US" dirty="0">
              <a:latin typeface="Abadi Extra Light" panose="020B0204020104020204" pitchFamily="34" charset="0"/>
            </a:endParaRPr>
          </a:p>
          <a:p>
            <a:pPr fontAlgn="base"/>
            <a:r>
              <a:rPr lang="en-US" dirty="0">
                <a:latin typeface="Abadi Extra Light" panose="020B0204020104020204" pitchFamily="34" charset="0"/>
              </a:rPr>
              <a:t>Thumbnails (design decision)</a:t>
            </a:r>
          </a:p>
          <a:p>
            <a:pPr fontAlgn="base"/>
            <a:endParaRPr lang="en-US" dirty="0">
              <a:latin typeface="Abadi Extra Light" panose="020B0204020104020204" pitchFamily="34" charset="0"/>
            </a:endParaRPr>
          </a:p>
          <a:p>
            <a:pPr fontAlgn="base"/>
            <a:r>
              <a:rPr lang="en-US" dirty="0">
                <a:latin typeface="Abadi Extra Light" panose="020B0204020104020204" pitchFamily="34" charset="0"/>
              </a:rPr>
              <a:t>Modular for other platforms</a:t>
            </a: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4994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5F34572-445D-4DD3-8B4B-987C9B5EF063}"/>
              </a:ext>
            </a:extLst>
          </p:cNvPr>
          <p:cNvSpPr/>
          <p:nvPr/>
        </p:nvSpPr>
        <p:spPr>
          <a:xfrm>
            <a:off x="0" y="-14025"/>
            <a:ext cx="10121537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C1D6DE-14B3-4DC6-A1CA-FBE69280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4560" y="464639"/>
            <a:ext cx="7384460" cy="1325563"/>
          </a:xfrm>
        </p:spPr>
        <p:txBody>
          <a:bodyPr/>
          <a:lstStyle/>
          <a:p>
            <a:pPr algn="ctr"/>
            <a:r>
              <a:rPr lang="nl-NL" dirty="0">
                <a:latin typeface="Abadi Extra Light" panose="020B0204020104020204" pitchFamily="34" charset="0"/>
              </a:rPr>
              <a:t>2.3 </a:t>
            </a:r>
            <a:r>
              <a:rPr lang="nl-NL" dirty="0" err="1">
                <a:latin typeface="Abadi Extra Light" panose="020B0204020104020204" pitchFamily="34" charset="0"/>
              </a:rPr>
              <a:t>Sort</a:t>
            </a:r>
            <a:r>
              <a:rPr lang="nl-NL" dirty="0">
                <a:latin typeface="Abadi Extra Light" panose="020B0204020104020204" pitchFamily="34" charset="0"/>
              </a:rPr>
              <a:t> </a:t>
            </a:r>
            <a:r>
              <a:rPr lang="nl-NL" dirty="0" err="1">
                <a:latin typeface="Abadi Extra Light" panose="020B0204020104020204" pitchFamily="34" charset="0"/>
              </a:rPr>
              <a:t>and</a:t>
            </a:r>
            <a:r>
              <a:rPr lang="nl-NL">
                <a:latin typeface="Abadi Extra Light" panose="020B0204020104020204" pitchFamily="34" charset="0"/>
              </a:rPr>
              <a:t> Filter</a:t>
            </a:r>
            <a:endParaRPr lang="nl-NL" dirty="0">
              <a:latin typeface="Abadi Extra Light" panose="020B0204020104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212625-3017-4EF5-933F-963B2D73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331" y="-14024"/>
            <a:ext cx="2251981" cy="6872024"/>
          </a:xfrm>
          <a:prstGeom prst="rect">
            <a:avLst/>
          </a:prstGeom>
          <a:noFill/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A62F62F-653E-4AFD-B63D-ACE6F9BBE7FA}"/>
              </a:ext>
            </a:extLst>
          </p:cNvPr>
          <p:cNvCxnSpPr>
            <a:cxnSpLocks/>
          </p:cNvCxnSpPr>
          <p:nvPr/>
        </p:nvCxnSpPr>
        <p:spPr>
          <a:xfrm>
            <a:off x="3161211" y="653143"/>
            <a:ext cx="55386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5B6D048B-99C8-4EC8-97E4-567941318F87}"/>
              </a:ext>
            </a:extLst>
          </p:cNvPr>
          <p:cNvCxnSpPr>
            <a:cxnSpLocks/>
          </p:cNvCxnSpPr>
          <p:nvPr/>
        </p:nvCxnSpPr>
        <p:spPr>
          <a:xfrm>
            <a:off x="3161211" y="1637211"/>
            <a:ext cx="55386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C7C283-3E5B-4882-A8A3-EFB380E9824E}"/>
              </a:ext>
            </a:extLst>
          </p:cNvPr>
          <p:cNvSpPr/>
          <p:nvPr/>
        </p:nvSpPr>
        <p:spPr>
          <a:xfrm>
            <a:off x="10835911" y="-14025"/>
            <a:ext cx="1908402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8B9BC1E-F9BE-4C23-ADBE-F694CFC2A683}"/>
              </a:ext>
            </a:extLst>
          </p:cNvPr>
          <p:cNvSpPr/>
          <p:nvPr/>
        </p:nvSpPr>
        <p:spPr>
          <a:xfrm>
            <a:off x="10121537" y="-66276"/>
            <a:ext cx="382088" cy="6962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Tijdelijke aanduiding voor inhoud 2">
            <a:extLst>
              <a:ext uri="{FF2B5EF4-FFF2-40B4-BE49-F238E27FC236}">
                <a16:creationId xmlns:a16="http://schemas.microsoft.com/office/drawing/2014/main" id="{42D0DBE3-4E5A-4341-8ED8-4DD4FD7780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950" y="1978025"/>
            <a:ext cx="7383463" cy="4414838"/>
          </a:xfrm>
        </p:spPr>
        <p:txBody>
          <a:bodyPr/>
          <a:lstStyle/>
          <a:p>
            <a:r>
              <a:rPr lang="nl-NL" dirty="0">
                <a:latin typeface="Abadi Extra Light" panose="020B0204020104020204" pitchFamily="34" charset="0"/>
              </a:rPr>
              <a:t>The received list of YouTube links </a:t>
            </a:r>
            <a:r>
              <a:rPr lang="nl-NL" dirty="0" err="1">
                <a:latin typeface="Abadi Extra Light" panose="020B0204020104020204" pitchFamily="34" charset="0"/>
              </a:rPr>
              <a:t>can</a:t>
            </a:r>
            <a:r>
              <a:rPr lang="nl-NL" dirty="0">
                <a:latin typeface="Abadi Extra Light" panose="020B0204020104020204" pitchFamily="34" charset="0"/>
              </a:rPr>
              <a:t> </a:t>
            </a:r>
            <a:r>
              <a:rPr lang="nl-NL" dirty="0" err="1">
                <a:latin typeface="Abadi Extra Light" panose="020B0204020104020204" pitchFamily="34" charset="0"/>
              </a:rPr>
              <a:t>be</a:t>
            </a:r>
            <a:r>
              <a:rPr lang="nl-NL" dirty="0">
                <a:latin typeface="Abadi Extra Light" panose="020B0204020104020204" pitchFamily="34" charset="0"/>
              </a:rPr>
              <a:t> </a:t>
            </a:r>
            <a:r>
              <a:rPr lang="nl-NL" dirty="0" err="1">
                <a:latin typeface="Abadi Extra Light" panose="020B0204020104020204" pitchFamily="34" charset="0"/>
              </a:rPr>
              <a:t>sorted</a:t>
            </a:r>
            <a:r>
              <a:rPr lang="nl-NL" dirty="0">
                <a:latin typeface="Abadi Extra Light" panose="020B0204020104020204" pitchFamily="34" charset="0"/>
              </a:rPr>
              <a:t> </a:t>
            </a:r>
            <a:r>
              <a:rPr lang="nl-NL" dirty="0" err="1">
                <a:latin typeface="Abadi Extra Light" panose="020B0204020104020204" pitchFamily="34" charset="0"/>
              </a:rPr>
              <a:t>and</a:t>
            </a:r>
            <a:r>
              <a:rPr lang="nl-NL" dirty="0">
                <a:latin typeface="Abadi Extra Light" panose="020B0204020104020204" pitchFamily="34" charset="0"/>
              </a:rPr>
              <a:t> </a:t>
            </a:r>
            <a:r>
              <a:rPr lang="nl-NL" dirty="0" err="1">
                <a:latin typeface="Abadi Extra Light" panose="020B0204020104020204" pitchFamily="34" charset="0"/>
              </a:rPr>
              <a:t>filtered</a:t>
            </a:r>
            <a:r>
              <a:rPr lang="nl-NL" dirty="0">
                <a:latin typeface="Abadi Extra Light" panose="020B0204020104020204" pitchFamily="34" charset="0"/>
              </a:rPr>
              <a:t> </a:t>
            </a:r>
            <a:r>
              <a:rPr lang="nl-NL" dirty="0" err="1">
                <a:latin typeface="Abadi Extra Light" panose="020B0204020104020204" pitchFamily="34" charset="0"/>
              </a:rPr>
              <a:t>by</a:t>
            </a:r>
            <a:r>
              <a:rPr lang="nl-NL" dirty="0">
                <a:latin typeface="Abadi Extra Light" panose="020B0204020104020204" pitchFamily="34" charset="0"/>
              </a:rPr>
              <a:t> </a:t>
            </a:r>
            <a:r>
              <a:rPr lang="nl-NL" dirty="0" err="1">
                <a:latin typeface="Abadi Extra Light" panose="020B0204020104020204" pitchFamily="34" charset="0"/>
              </a:rPr>
              <a:t>preverence</a:t>
            </a:r>
            <a:endParaRPr lang="nl-NL" dirty="0">
              <a:latin typeface="Abadi Extra Light" panose="020B0204020104020204" pitchFamily="34" charset="0"/>
            </a:endParaRPr>
          </a:p>
          <a:p>
            <a:endParaRPr lang="nl-NL" dirty="0">
              <a:latin typeface="Abadi Extra Light" panose="020B0204020104020204" pitchFamily="34" charset="0"/>
            </a:endParaRPr>
          </a:p>
          <a:p>
            <a:r>
              <a:rPr lang="nl-NL" dirty="0" err="1">
                <a:latin typeface="Abadi Extra Light" panose="020B0204020104020204" pitchFamily="34" charset="0"/>
              </a:rPr>
              <a:t>Sort</a:t>
            </a:r>
            <a:r>
              <a:rPr lang="nl-NL" dirty="0">
                <a:latin typeface="Abadi Extra Light" panose="020B0204020104020204" pitchFamily="34" charset="0"/>
              </a:rPr>
              <a:t> </a:t>
            </a:r>
            <a:r>
              <a:rPr lang="nl-NL" dirty="0" err="1">
                <a:latin typeface="Abadi Extra Light" panose="020B0204020104020204" pitchFamily="34" charset="0"/>
              </a:rPr>
              <a:t>based</a:t>
            </a:r>
            <a:r>
              <a:rPr lang="nl-NL" dirty="0">
                <a:latin typeface="Abadi Extra Light" panose="020B0204020104020204" pitchFamily="34" charset="0"/>
              </a:rPr>
              <a:t> on </a:t>
            </a:r>
            <a:r>
              <a:rPr lang="nl-NL" dirty="0" err="1">
                <a:latin typeface="Abadi Extra Light" panose="020B0204020104020204" pitchFamily="34" charset="0"/>
              </a:rPr>
              <a:t>likes</a:t>
            </a:r>
            <a:r>
              <a:rPr lang="nl-NL" dirty="0">
                <a:latin typeface="Abadi Extra Light" panose="020B0204020104020204" pitchFamily="34" charset="0"/>
              </a:rPr>
              <a:t>, release date, </a:t>
            </a:r>
            <a:r>
              <a:rPr lang="nl-NL" dirty="0" err="1">
                <a:latin typeface="Abadi Extra Light" panose="020B0204020104020204" pitchFamily="34" charset="0"/>
              </a:rPr>
              <a:t>etc</a:t>
            </a:r>
            <a:endParaRPr lang="nl-NL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nl-NL" dirty="0">
              <a:latin typeface="Abadi Extra Light" panose="020B0204020104020204" pitchFamily="34" charset="0"/>
            </a:endParaRPr>
          </a:p>
          <a:p>
            <a:endParaRPr lang="nl-NL" dirty="0">
              <a:latin typeface="Abadi Extra Light" panose="020B0204020104020204" pitchFamily="34" charset="0"/>
            </a:endParaRPr>
          </a:p>
          <a:p>
            <a:endParaRPr lang="nl-NL" dirty="0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04ED7801-FBC7-4FE7-BF54-54D7EA33A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15</a:t>
            </a:fld>
            <a:endParaRPr lang="nl-NL"/>
          </a:p>
        </p:txBody>
      </p:sp>
      <p:pic>
        <p:nvPicPr>
          <p:cNvPr id="2050" name="Picture 2" descr="https://lh6.googleusercontent.com/5L2USU5THudBcsKqbQhe7q01X2_WnEeqvrtWh0RuKfpZWgu3x25Ke-dBL-9sa-3SkRH6r_s9KHkHti6CgmXStWmSqiyAx-lVficqgRRK0GaXXHhScNijChg_4yrmAWJtKk-e46oKKak">
            <a:extLst>
              <a:ext uri="{FF2B5EF4-FFF2-40B4-BE49-F238E27FC236}">
                <a16:creationId xmlns:a16="http://schemas.microsoft.com/office/drawing/2014/main" id="{C1480F0A-ED9B-4B31-8DF9-DB2336E1A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078" y="4015877"/>
            <a:ext cx="215265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9645C4DB-A36C-4320-8B17-8B182BD7A7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800" y="2466000"/>
            <a:ext cx="2005427" cy="207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652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5F34572-445D-4DD3-8B4B-987C9B5EF063}"/>
              </a:ext>
            </a:extLst>
          </p:cNvPr>
          <p:cNvSpPr/>
          <p:nvPr/>
        </p:nvSpPr>
        <p:spPr>
          <a:xfrm>
            <a:off x="0" y="-14025"/>
            <a:ext cx="10121537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C1D6DE-14B3-4DC6-A1CA-FBE69280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050" y="541019"/>
            <a:ext cx="6019800" cy="1325563"/>
          </a:xfrm>
        </p:spPr>
        <p:txBody>
          <a:bodyPr/>
          <a:lstStyle/>
          <a:p>
            <a:pPr algn="ctr"/>
            <a:r>
              <a:rPr lang="nl-NL" dirty="0" err="1">
                <a:latin typeface="Futura (Light)" panose="020B7200000000000000" pitchFamily="34" charset="0"/>
              </a:rPr>
              <a:t>Main</a:t>
            </a:r>
            <a:r>
              <a:rPr lang="nl-NL" dirty="0">
                <a:latin typeface="Futura (Light)" panose="020B7200000000000000" pitchFamily="34" charset="0"/>
              </a:rPr>
              <a:t> changes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212625-3017-4EF5-933F-963B2D73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331" y="-14024"/>
            <a:ext cx="2251981" cy="6872024"/>
          </a:xfrm>
          <a:prstGeom prst="rect">
            <a:avLst/>
          </a:prstGeom>
          <a:noFill/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A62F62F-653E-4AFD-B63D-ACE6F9BBE7FA}"/>
              </a:ext>
            </a:extLst>
          </p:cNvPr>
          <p:cNvCxnSpPr>
            <a:cxnSpLocks/>
          </p:cNvCxnSpPr>
          <p:nvPr/>
        </p:nvCxnSpPr>
        <p:spPr>
          <a:xfrm>
            <a:off x="1998616" y="757645"/>
            <a:ext cx="55386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5B6D048B-99C8-4EC8-97E4-567941318F87}"/>
              </a:ext>
            </a:extLst>
          </p:cNvPr>
          <p:cNvCxnSpPr>
            <a:cxnSpLocks/>
          </p:cNvCxnSpPr>
          <p:nvPr/>
        </p:nvCxnSpPr>
        <p:spPr>
          <a:xfrm>
            <a:off x="1998616" y="1624149"/>
            <a:ext cx="55386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C7C283-3E5B-4882-A8A3-EFB380E9824E}"/>
              </a:ext>
            </a:extLst>
          </p:cNvPr>
          <p:cNvSpPr/>
          <p:nvPr/>
        </p:nvSpPr>
        <p:spPr>
          <a:xfrm>
            <a:off x="10835911" y="-14025"/>
            <a:ext cx="1908402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8B9BC1E-F9BE-4C23-ADBE-F694CFC2A683}"/>
              </a:ext>
            </a:extLst>
          </p:cNvPr>
          <p:cNvSpPr/>
          <p:nvPr/>
        </p:nvSpPr>
        <p:spPr>
          <a:xfrm>
            <a:off x="10121537" y="-66276"/>
            <a:ext cx="382088" cy="6962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3924267-24ED-46C4-BACF-8E6C7CB3A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08089EE-F0BB-42A7-ABD8-52573E2E92EB}" type="slidenum">
              <a:rPr lang="nl-NL" smtClean="0"/>
              <a:t>16</a:t>
            </a:fld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4029DCE-0806-4E63-8E47-139CFE0E854A}"/>
              </a:ext>
            </a:extLst>
          </p:cNvPr>
          <p:cNvSpPr txBox="1">
            <a:spLocks/>
          </p:cNvSpPr>
          <p:nvPr/>
        </p:nvSpPr>
        <p:spPr>
          <a:xfrm>
            <a:off x="744259" y="1918833"/>
            <a:ext cx="7383463" cy="4414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latin typeface="Abadi Extra Light" panose="020B0204020104020204" pitchFamily="34" charset="0"/>
              </a:rPr>
              <a:t>No </a:t>
            </a:r>
            <a:r>
              <a:rPr lang="nl-NL" dirty="0" err="1">
                <a:latin typeface="Abadi Extra Light" panose="020B0204020104020204" pitchFamily="34" charset="0"/>
              </a:rPr>
              <a:t>apple</a:t>
            </a:r>
            <a:r>
              <a:rPr lang="nl-NL" dirty="0">
                <a:latin typeface="Abadi Extra Light" panose="020B0204020104020204" pitchFamily="34" charset="0"/>
              </a:rPr>
              <a:t> image </a:t>
            </a:r>
            <a:r>
              <a:rPr lang="nl-NL" dirty="0" err="1">
                <a:latin typeface="Abadi Extra Light" panose="020B0204020104020204" pitchFamily="34" charset="0"/>
              </a:rPr>
              <a:t>recognition</a:t>
            </a:r>
            <a:endParaRPr lang="nl-NL" dirty="0">
              <a:latin typeface="Abadi Extra Light" panose="020B0204020104020204" pitchFamily="34" charset="0"/>
            </a:endParaRPr>
          </a:p>
          <a:p>
            <a:r>
              <a:rPr lang="nl-NL" dirty="0">
                <a:latin typeface="Abadi Extra Light" panose="020B0204020104020204" pitchFamily="34" charset="0"/>
              </a:rPr>
              <a:t>Web </a:t>
            </a:r>
            <a:r>
              <a:rPr lang="nl-NL" dirty="0" err="1">
                <a:latin typeface="Abadi Extra Light" panose="020B0204020104020204" pitchFamily="34" charset="0"/>
              </a:rPr>
              <a:t>scraping</a:t>
            </a:r>
            <a:r>
              <a:rPr lang="nl-NL" dirty="0">
                <a:latin typeface="Abadi Extra Light" panose="020B0204020104020204" pitchFamily="34" charset="0"/>
              </a:rPr>
              <a:t> </a:t>
            </a:r>
            <a:r>
              <a:rPr lang="nl-NL" dirty="0" err="1">
                <a:latin typeface="Abadi Extra Light" panose="020B0204020104020204" pitchFamily="34" charset="0"/>
              </a:rPr>
              <a:t>instead</a:t>
            </a:r>
            <a:r>
              <a:rPr lang="nl-NL" dirty="0">
                <a:latin typeface="Abadi Extra Light" panose="020B0204020104020204" pitchFamily="34" charset="0"/>
              </a:rPr>
              <a:t> of YouTube 8M database</a:t>
            </a:r>
          </a:p>
          <a:p>
            <a:r>
              <a:rPr lang="nl-NL" dirty="0" err="1">
                <a:latin typeface="Abadi Extra Light" panose="020B0204020104020204" pitchFamily="34" charset="0"/>
              </a:rPr>
              <a:t>Added</a:t>
            </a:r>
            <a:r>
              <a:rPr lang="nl-NL" dirty="0">
                <a:latin typeface="Abadi Extra Light" panose="020B0204020104020204" pitchFamily="34" charset="0"/>
              </a:rPr>
              <a:t> GUI </a:t>
            </a:r>
          </a:p>
          <a:p>
            <a:pPr lvl="1"/>
            <a:r>
              <a:rPr lang="nl-NL" dirty="0">
                <a:latin typeface="Abadi Extra Light" panose="020B0204020104020204" pitchFamily="34" charset="0"/>
              </a:rPr>
              <a:t>Upload picture</a:t>
            </a:r>
          </a:p>
          <a:p>
            <a:pPr lvl="1"/>
            <a:r>
              <a:rPr lang="nl-NL" dirty="0">
                <a:latin typeface="Abadi Extra Light" panose="020B0204020104020204" pitchFamily="34" charset="0"/>
              </a:rPr>
              <a:t>Take picture</a:t>
            </a:r>
          </a:p>
          <a:p>
            <a:pPr lvl="1"/>
            <a:r>
              <a:rPr lang="nl-NL" dirty="0">
                <a:latin typeface="Abadi Extra Light" panose="020B0204020104020204" pitchFamily="34" charset="0"/>
              </a:rPr>
              <a:t>Manual search</a:t>
            </a:r>
          </a:p>
          <a:p>
            <a:endParaRPr lang="nl-NL" dirty="0">
              <a:latin typeface="Abadi Extra Light" panose="020B0204020104020204" pitchFamily="34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78716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5F34572-445D-4DD3-8B4B-987C9B5EF063}"/>
              </a:ext>
            </a:extLst>
          </p:cNvPr>
          <p:cNvSpPr/>
          <p:nvPr/>
        </p:nvSpPr>
        <p:spPr>
          <a:xfrm>
            <a:off x="0" y="-14025"/>
            <a:ext cx="10121537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C1D6DE-14B3-4DC6-A1CA-FBE69280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050" y="541019"/>
            <a:ext cx="6019800" cy="1325563"/>
          </a:xfrm>
        </p:spPr>
        <p:txBody>
          <a:bodyPr/>
          <a:lstStyle/>
          <a:p>
            <a:pPr algn="ctr"/>
            <a:r>
              <a:rPr lang="nl-NL" dirty="0">
                <a:latin typeface="Futura (Light)" panose="020B7200000000000000" pitchFamily="34" charset="0"/>
              </a:rPr>
              <a:t>Evaluation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212625-3017-4EF5-933F-963B2D73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331" y="-14024"/>
            <a:ext cx="2251981" cy="6872024"/>
          </a:xfrm>
          <a:prstGeom prst="rect">
            <a:avLst/>
          </a:prstGeom>
          <a:noFill/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A62F62F-653E-4AFD-B63D-ACE6F9BBE7FA}"/>
              </a:ext>
            </a:extLst>
          </p:cNvPr>
          <p:cNvCxnSpPr>
            <a:cxnSpLocks/>
          </p:cNvCxnSpPr>
          <p:nvPr/>
        </p:nvCxnSpPr>
        <p:spPr>
          <a:xfrm>
            <a:off x="1998616" y="757645"/>
            <a:ext cx="55386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5B6D048B-99C8-4EC8-97E4-567941318F87}"/>
              </a:ext>
            </a:extLst>
          </p:cNvPr>
          <p:cNvCxnSpPr>
            <a:cxnSpLocks/>
          </p:cNvCxnSpPr>
          <p:nvPr/>
        </p:nvCxnSpPr>
        <p:spPr>
          <a:xfrm>
            <a:off x="1998616" y="1624149"/>
            <a:ext cx="55386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C7C283-3E5B-4882-A8A3-EFB380E9824E}"/>
              </a:ext>
            </a:extLst>
          </p:cNvPr>
          <p:cNvSpPr/>
          <p:nvPr/>
        </p:nvSpPr>
        <p:spPr>
          <a:xfrm>
            <a:off x="10835911" y="-14025"/>
            <a:ext cx="1908402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8B9BC1E-F9BE-4C23-ADBE-F694CFC2A683}"/>
              </a:ext>
            </a:extLst>
          </p:cNvPr>
          <p:cNvSpPr/>
          <p:nvPr/>
        </p:nvSpPr>
        <p:spPr>
          <a:xfrm>
            <a:off x="10121537" y="-66276"/>
            <a:ext cx="382088" cy="6962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3924267-24ED-46C4-BACF-8E6C7CB3A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08089EE-F0BB-42A7-ABD8-52573E2E92EB}" type="slidenum">
              <a:rPr lang="nl-NL" smtClean="0"/>
              <a:t>17</a:t>
            </a:fld>
            <a:endParaRPr lang="nl-NL" dirty="0"/>
          </a:p>
        </p:txBody>
      </p:sp>
      <p:sp>
        <p:nvSpPr>
          <p:cNvPr id="11" name="Tijdelijke aanduiding voor inhoud 2">
            <a:extLst>
              <a:ext uri="{FF2B5EF4-FFF2-40B4-BE49-F238E27FC236}">
                <a16:creationId xmlns:a16="http://schemas.microsoft.com/office/drawing/2014/main" id="{A4029DCE-0806-4E63-8E47-139CFE0E854A}"/>
              </a:ext>
            </a:extLst>
          </p:cNvPr>
          <p:cNvSpPr txBox="1">
            <a:spLocks/>
          </p:cNvSpPr>
          <p:nvPr/>
        </p:nvSpPr>
        <p:spPr>
          <a:xfrm>
            <a:off x="744259" y="1918833"/>
            <a:ext cx="7383463" cy="4414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>
                <a:latin typeface="Abadi Extra Light" panose="020B0204020104020204" pitchFamily="34" charset="0"/>
              </a:rPr>
              <a:t>Implementation</a:t>
            </a:r>
            <a:endParaRPr lang="nl-NL" dirty="0">
              <a:latin typeface="Abadi Extra Light" panose="020B0204020104020204" pitchFamily="34" charset="0"/>
            </a:endParaRPr>
          </a:p>
          <a:p>
            <a:r>
              <a:rPr lang="nl-NL" dirty="0">
                <a:latin typeface="Abadi Extra Light" panose="020B0204020104020204" pitchFamily="34" charset="0"/>
              </a:rPr>
              <a:t>Finishing time</a:t>
            </a:r>
          </a:p>
          <a:p>
            <a:r>
              <a:rPr lang="nl-NL" dirty="0" err="1">
                <a:latin typeface="Abadi Extra Light" panose="020B0204020104020204" pitchFamily="34" charset="0"/>
              </a:rPr>
              <a:t>Workload</a:t>
            </a:r>
            <a:r>
              <a:rPr lang="nl-NL" dirty="0">
                <a:latin typeface="Abadi Extra Light" panose="020B0204020104020204" pitchFamily="34" charset="0"/>
              </a:rPr>
              <a:t> </a:t>
            </a:r>
            <a:r>
              <a:rPr lang="nl-NL" dirty="0" err="1">
                <a:latin typeface="Abadi Extra Light" panose="020B0204020104020204" pitchFamily="34" charset="0"/>
              </a:rPr>
              <a:t>balance</a:t>
            </a:r>
            <a:endParaRPr lang="nl-NL" dirty="0">
              <a:latin typeface="Abadi Extra Light" panose="020B0204020104020204" pitchFamily="34" charset="0"/>
            </a:endParaRPr>
          </a:p>
          <a:p>
            <a:r>
              <a:rPr lang="nl-NL" dirty="0" err="1">
                <a:latin typeface="Abadi Extra Light" panose="020B0204020104020204" pitchFamily="34" charset="0"/>
              </a:rPr>
              <a:t>Coupling</a:t>
            </a:r>
            <a:endParaRPr lang="nl-NL" dirty="0">
              <a:latin typeface="Abadi Extra Light" panose="020B0204020104020204" pitchFamily="34" charset="0"/>
            </a:endParaRPr>
          </a:p>
          <a:p>
            <a:endParaRPr lang="nl-NL" dirty="0">
              <a:latin typeface="Abadi Extra Light" panose="020B0204020104020204" pitchFamily="34" charset="0"/>
            </a:endParaRPr>
          </a:p>
          <a:p>
            <a:endParaRPr lang="nl-NL" dirty="0">
              <a:latin typeface="Abadi Extra Light" panose="020B0204020104020204" pitchFamily="34" charset="0"/>
            </a:endParaRPr>
          </a:p>
          <a:p>
            <a:endParaRPr lang="nl-NL" dirty="0">
              <a:latin typeface="Abadi Extra Light" panose="020B0204020104020204" pitchFamily="34" charset="0"/>
            </a:endParaRPr>
          </a:p>
          <a:p>
            <a:endParaRPr lang="nl-NL" dirty="0">
              <a:latin typeface="Abadi Extra Light" panose="020B0204020104020204" pitchFamily="34" charset="0"/>
            </a:endParaRPr>
          </a:p>
          <a:p>
            <a:endParaRPr lang="nl-NL" dirty="0">
              <a:latin typeface="Abadi Extra Light" panose="020B0204020104020204" pitchFamily="34" charset="0"/>
            </a:endParaRPr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72509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5F34572-445D-4DD3-8B4B-987C9B5EF063}"/>
              </a:ext>
            </a:extLst>
          </p:cNvPr>
          <p:cNvSpPr/>
          <p:nvPr/>
        </p:nvSpPr>
        <p:spPr>
          <a:xfrm>
            <a:off x="-25167" y="-14025"/>
            <a:ext cx="10121537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C1D6DE-14B3-4DC6-A1CA-FBE69280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6517" y="1633663"/>
            <a:ext cx="7021007" cy="1396801"/>
          </a:xfrm>
        </p:spPr>
        <p:txBody>
          <a:bodyPr>
            <a:normAutofit/>
          </a:bodyPr>
          <a:lstStyle/>
          <a:p>
            <a:pPr algn="ctr"/>
            <a:r>
              <a:rPr lang="nl-NL" b="1">
                <a:latin typeface="Futura (Light)" panose="020B7200000000000000" pitchFamily="34" charset="0"/>
              </a:rPr>
              <a:t>Thank you for your attention!</a:t>
            </a:r>
            <a:endParaRPr lang="nl-NL" b="1" dirty="0">
              <a:latin typeface="Futura (Light)" panose="020B7200000000000000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212625-3017-4EF5-933F-963B2D7348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26"/>
          <a:stretch/>
        </p:blipFill>
        <p:spPr>
          <a:xfrm>
            <a:off x="10492331" y="-14024"/>
            <a:ext cx="1699669" cy="6872024"/>
          </a:xfrm>
          <a:prstGeom prst="rect">
            <a:avLst/>
          </a:prstGeom>
          <a:noFill/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A8C7C283-3E5B-4882-A8A3-EFB380E9824E}"/>
              </a:ext>
            </a:extLst>
          </p:cNvPr>
          <p:cNvSpPr/>
          <p:nvPr/>
        </p:nvSpPr>
        <p:spPr>
          <a:xfrm>
            <a:off x="10835911" y="0"/>
            <a:ext cx="1356089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8B9BC1E-F9BE-4C23-ADBE-F694CFC2A683}"/>
              </a:ext>
            </a:extLst>
          </p:cNvPr>
          <p:cNvSpPr/>
          <p:nvPr/>
        </p:nvSpPr>
        <p:spPr>
          <a:xfrm>
            <a:off x="10108814" y="-52252"/>
            <a:ext cx="382088" cy="6962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25E5C9B6-44E8-49CE-9544-1CD4EA6B8F09}"/>
              </a:ext>
            </a:extLst>
          </p:cNvPr>
          <p:cNvSpPr txBox="1"/>
          <p:nvPr/>
        </p:nvSpPr>
        <p:spPr>
          <a:xfrm>
            <a:off x="4256923" y="4341848"/>
            <a:ext cx="39001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latin typeface="Abadi Extra Light" panose="020B0204020104020204" pitchFamily="34" charset="0"/>
              </a:rPr>
              <a:t>Gilbert Hardeman		4357337    </a:t>
            </a:r>
            <a:br>
              <a:rPr lang="nl-NL" dirty="0">
                <a:latin typeface="Abadi Extra Light" panose="020B0204020104020204" pitchFamily="34" charset="0"/>
              </a:rPr>
            </a:br>
            <a:r>
              <a:rPr lang="nl-NL" dirty="0">
                <a:latin typeface="Abadi Extra Light" panose="020B0204020104020204" pitchFamily="34" charset="0"/>
              </a:rPr>
              <a:t>Lisa-Marie Plag			4969669</a:t>
            </a:r>
            <a:br>
              <a:rPr lang="nl-NL" dirty="0">
                <a:latin typeface="Abadi Extra Light" panose="020B0204020104020204" pitchFamily="34" charset="0"/>
              </a:rPr>
            </a:br>
            <a:r>
              <a:rPr lang="nl-NL" dirty="0">
                <a:latin typeface="Abadi Extra Light" panose="020B0204020104020204" pitchFamily="34" charset="0"/>
              </a:rPr>
              <a:t>Sean van der Meer 		4445546</a:t>
            </a:r>
            <a:br>
              <a:rPr lang="nl-NL" dirty="0">
                <a:latin typeface="Abadi Extra Light" panose="020B0204020104020204" pitchFamily="34" charset="0"/>
              </a:rPr>
            </a:br>
            <a:r>
              <a:rPr lang="nl-NL" dirty="0">
                <a:latin typeface="Abadi Extra Light" panose="020B0204020104020204" pitchFamily="34" charset="0"/>
              </a:rPr>
              <a:t>Daniek </a:t>
            </a:r>
            <a:r>
              <a:rPr lang="nl-NL" dirty="0" err="1">
                <a:latin typeface="Abadi Extra Light" panose="020B0204020104020204" pitchFamily="34" charset="0"/>
              </a:rPr>
              <a:t>Dieben</a:t>
            </a:r>
            <a:r>
              <a:rPr lang="nl-NL" dirty="0">
                <a:latin typeface="Abadi Extra Light" panose="020B0204020104020204" pitchFamily="34" charset="0"/>
              </a:rPr>
              <a:t> 		4448138   </a:t>
            </a:r>
            <a:br>
              <a:rPr lang="nl-NL" dirty="0">
                <a:latin typeface="Abadi Extra Light" panose="020B0204020104020204" pitchFamily="34" charset="0"/>
              </a:rPr>
            </a:br>
            <a:r>
              <a:rPr lang="nl-NL" dirty="0">
                <a:latin typeface="Abadi Extra Light" panose="020B0204020104020204" pitchFamily="34" charset="0"/>
              </a:rPr>
              <a:t>Britt Rooijakkers		4551451</a:t>
            </a:r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C73FFC67-D876-4440-BC9A-3FE049BD49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526"/>
          <a:stretch/>
        </p:blipFill>
        <p:spPr>
          <a:xfrm flipH="1">
            <a:off x="-28167" y="-28049"/>
            <a:ext cx="1699669" cy="6872024"/>
          </a:xfrm>
          <a:prstGeom prst="rect">
            <a:avLst/>
          </a:prstGeom>
          <a:noFill/>
        </p:spPr>
      </p:pic>
      <p:sp>
        <p:nvSpPr>
          <p:cNvPr id="21" name="Rechthoek 20">
            <a:extLst>
              <a:ext uri="{FF2B5EF4-FFF2-40B4-BE49-F238E27FC236}">
                <a16:creationId xmlns:a16="http://schemas.microsoft.com/office/drawing/2014/main" id="{94611851-86E3-45D4-A3FF-3F0EAA5654FF}"/>
              </a:ext>
            </a:extLst>
          </p:cNvPr>
          <p:cNvSpPr/>
          <p:nvPr/>
        </p:nvSpPr>
        <p:spPr>
          <a:xfrm flipH="1">
            <a:off x="-3194" y="-28049"/>
            <a:ext cx="1356089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9ECC7211-B36E-4DAF-9CE8-691BFA419689}"/>
              </a:ext>
            </a:extLst>
          </p:cNvPr>
          <p:cNvSpPr/>
          <p:nvPr/>
        </p:nvSpPr>
        <p:spPr>
          <a:xfrm flipH="1">
            <a:off x="1660403" y="-104503"/>
            <a:ext cx="382088" cy="6962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D6E47F7F-EFFD-4943-8531-5C9DA0FFD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18</a:t>
            </a:fld>
            <a:endParaRPr lang="nl-NL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FA8DCC3-62D8-4A3C-B6FB-32B7A92AF6B2}"/>
              </a:ext>
            </a:extLst>
          </p:cNvPr>
          <p:cNvSpPr txBox="1">
            <a:spLocks/>
          </p:cNvSpPr>
          <p:nvPr/>
        </p:nvSpPr>
        <p:spPr>
          <a:xfrm>
            <a:off x="4391164" y="3467592"/>
            <a:ext cx="3409671" cy="874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nl-NL" sz="2800" dirty="0">
                <a:latin typeface="Futura (Light)" panose="020B7200000000000000" pitchFamily="34" charset="0"/>
              </a:rPr>
              <a:t>Group 1</a:t>
            </a:r>
          </a:p>
        </p:txBody>
      </p:sp>
    </p:spTree>
    <p:extLst>
      <p:ext uri="{BB962C8B-B14F-4D97-AF65-F5344CB8AC3E}">
        <p14:creationId xmlns:p14="http://schemas.microsoft.com/office/powerpoint/2010/main" val="1325576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5F34572-445D-4DD3-8B4B-987C9B5EF063}"/>
              </a:ext>
            </a:extLst>
          </p:cNvPr>
          <p:cNvSpPr/>
          <p:nvPr/>
        </p:nvSpPr>
        <p:spPr>
          <a:xfrm>
            <a:off x="0" y="-66276"/>
            <a:ext cx="10121537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C1D6DE-14B3-4DC6-A1CA-FBE69280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050" y="541019"/>
            <a:ext cx="6019800" cy="1325563"/>
          </a:xfrm>
        </p:spPr>
        <p:txBody>
          <a:bodyPr/>
          <a:lstStyle/>
          <a:p>
            <a:pPr algn="ctr"/>
            <a:r>
              <a:rPr lang="nl-NL" dirty="0">
                <a:latin typeface="Futura (Light)" panose="020B7200000000000000" pitchFamily="34" charset="0"/>
              </a:rPr>
              <a:t>Table of contents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A3D555-DC3F-4F56-A784-78BA6140B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90" y="1918832"/>
            <a:ext cx="9037914" cy="4388759"/>
          </a:xfrm>
        </p:spPr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endParaRPr lang="nl-NL" dirty="0"/>
          </a:p>
          <a:p>
            <a:pPr marL="514350" indent="-514350">
              <a:buFont typeface="+mj-lt"/>
              <a:buAutoNum type="arabicPeriod"/>
            </a:pPr>
            <a:r>
              <a:rPr lang="nl-NL" dirty="0" err="1">
                <a:latin typeface="Abadi Extra Light" panose="020B0204020104020204" pitchFamily="34" charset="0"/>
              </a:rPr>
              <a:t>Introduction</a:t>
            </a:r>
            <a:endParaRPr lang="nl-NL" dirty="0">
              <a:latin typeface="Abadi Extra Light" panose="020B0204020104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nl-NL" dirty="0">
              <a:latin typeface="Abadi Extra Light" panose="020B0204020104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nl-NL" dirty="0">
                <a:latin typeface="Abadi Extra Light" panose="020B0204020104020204" pitchFamily="34" charset="0"/>
              </a:rPr>
              <a:t>Live demo</a:t>
            </a:r>
          </a:p>
          <a:p>
            <a:pPr marL="514350" indent="-514350">
              <a:buFont typeface="+mj-lt"/>
              <a:buAutoNum type="arabicPeriod"/>
            </a:pPr>
            <a:endParaRPr lang="nl-NL" dirty="0">
              <a:latin typeface="Abadi Extra Light" panose="020B0204020104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nl-NL" dirty="0">
                <a:latin typeface="Abadi Extra Light" panose="020B0204020104020204" pitchFamily="34" charset="0"/>
              </a:rPr>
              <a:t>Image </a:t>
            </a:r>
            <a:r>
              <a:rPr lang="nl-NL" dirty="0" err="1">
                <a:latin typeface="Abadi Extra Light" panose="020B0204020104020204" pitchFamily="34" charset="0"/>
              </a:rPr>
              <a:t>recognition</a:t>
            </a:r>
            <a:endParaRPr lang="nl-NL" dirty="0">
              <a:latin typeface="Abadi Extra Light" panose="020B0204020104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endParaRPr lang="nl-NL" dirty="0">
              <a:latin typeface="Abadi Extra Light" panose="020B0204020104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nl-NL" dirty="0" err="1">
                <a:latin typeface="Abadi Extra Light" panose="020B0204020104020204" pitchFamily="34" charset="0"/>
              </a:rPr>
              <a:t>Webscraping</a:t>
            </a:r>
            <a:r>
              <a:rPr lang="nl-NL" dirty="0">
                <a:latin typeface="Abadi Extra Light" panose="020B0204020104020204" pitchFamily="34" charset="0"/>
              </a:rPr>
              <a:t> </a:t>
            </a:r>
            <a:r>
              <a:rPr lang="nl-NL" dirty="0" err="1">
                <a:latin typeface="Abadi Extra Light" panose="020B0204020104020204" pitchFamily="34" charset="0"/>
              </a:rPr>
              <a:t>and</a:t>
            </a:r>
            <a:r>
              <a:rPr lang="nl-NL" dirty="0">
                <a:latin typeface="Abadi Extra Light" panose="020B0204020104020204" pitchFamily="34" charset="0"/>
              </a:rPr>
              <a:t> filtering</a:t>
            </a:r>
          </a:p>
          <a:p>
            <a:pPr marL="514350" indent="-514350">
              <a:buFont typeface="+mj-lt"/>
              <a:buAutoNum type="arabicPeriod"/>
            </a:pPr>
            <a:endParaRPr lang="nl-NL" dirty="0">
              <a:latin typeface="Abadi Extra Light" panose="020B0204020104020204" pitchFamily="34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nl-NL" dirty="0">
                <a:latin typeface="Abadi Extra Light" panose="020B0204020104020204" pitchFamily="34" charset="0"/>
              </a:rPr>
              <a:t>Evaluation</a:t>
            </a:r>
          </a:p>
          <a:p>
            <a:pPr marL="514350" indent="-514350">
              <a:buFont typeface="+mj-lt"/>
              <a:buAutoNum type="arabicPeriod"/>
            </a:pPr>
            <a:endParaRPr lang="nl-NL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nl-NL" dirty="0"/>
          </a:p>
          <a:p>
            <a:pPr marL="514350" indent="-514350">
              <a:buFont typeface="+mj-lt"/>
              <a:buAutoNum type="arabicPeriod"/>
            </a:pPr>
            <a:endParaRPr lang="nl-NL" dirty="0"/>
          </a:p>
          <a:p>
            <a:pPr marL="514350" indent="-514350">
              <a:buFont typeface="+mj-lt"/>
              <a:buAutoNum type="arabicPeriod"/>
            </a:pPr>
            <a:endParaRPr lang="nl-NL" dirty="0"/>
          </a:p>
          <a:p>
            <a:pPr marL="514350" indent="-514350">
              <a:buFont typeface="+mj-lt"/>
              <a:buAutoNum type="arabicPeriod"/>
            </a:pPr>
            <a:endParaRPr lang="nl-NL" dirty="0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212625-3017-4EF5-933F-963B2D73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331" y="-14024"/>
            <a:ext cx="2251981" cy="6872024"/>
          </a:xfrm>
          <a:prstGeom prst="rect">
            <a:avLst/>
          </a:prstGeom>
          <a:noFill/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A62F62F-653E-4AFD-B63D-ACE6F9BBE7FA}"/>
              </a:ext>
            </a:extLst>
          </p:cNvPr>
          <p:cNvCxnSpPr>
            <a:cxnSpLocks/>
          </p:cNvCxnSpPr>
          <p:nvPr/>
        </p:nvCxnSpPr>
        <p:spPr>
          <a:xfrm>
            <a:off x="1998616" y="757645"/>
            <a:ext cx="55386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5B6D048B-99C8-4EC8-97E4-567941318F87}"/>
              </a:ext>
            </a:extLst>
          </p:cNvPr>
          <p:cNvCxnSpPr>
            <a:cxnSpLocks/>
          </p:cNvCxnSpPr>
          <p:nvPr/>
        </p:nvCxnSpPr>
        <p:spPr>
          <a:xfrm>
            <a:off x="1998616" y="1624149"/>
            <a:ext cx="55386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C7C283-3E5B-4882-A8A3-EFB380E9824E}"/>
              </a:ext>
            </a:extLst>
          </p:cNvPr>
          <p:cNvSpPr/>
          <p:nvPr/>
        </p:nvSpPr>
        <p:spPr>
          <a:xfrm>
            <a:off x="10835911" y="-14025"/>
            <a:ext cx="1908402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8B9BC1E-F9BE-4C23-ADBE-F694CFC2A683}"/>
              </a:ext>
            </a:extLst>
          </p:cNvPr>
          <p:cNvSpPr/>
          <p:nvPr/>
        </p:nvSpPr>
        <p:spPr>
          <a:xfrm>
            <a:off x="10121537" y="-66276"/>
            <a:ext cx="382088" cy="6962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6FD0095-1263-4ADB-B83F-F7CA22118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37939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5F34572-445D-4DD3-8B4B-987C9B5EF063}"/>
              </a:ext>
            </a:extLst>
          </p:cNvPr>
          <p:cNvSpPr/>
          <p:nvPr/>
        </p:nvSpPr>
        <p:spPr>
          <a:xfrm>
            <a:off x="0" y="-14025"/>
            <a:ext cx="10121537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C1D6DE-14B3-4DC6-A1CA-FBE69280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050" y="541019"/>
            <a:ext cx="6019800" cy="1325563"/>
          </a:xfrm>
        </p:spPr>
        <p:txBody>
          <a:bodyPr/>
          <a:lstStyle/>
          <a:p>
            <a:pPr algn="ctr"/>
            <a:r>
              <a:rPr lang="nl-NL" dirty="0">
                <a:latin typeface="Futura (Light)" panose="020B7200000000000000" pitchFamily="34" charset="0"/>
              </a:rPr>
              <a:t>General idea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A3D555-DC3F-4F56-A784-78BA6140B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90" y="1956253"/>
            <a:ext cx="9037914" cy="4765221"/>
          </a:xfrm>
        </p:spPr>
        <p:txBody>
          <a:bodyPr/>
          <a:lstStyle/>
          <a:p>
            <a:r>
              <a:rPr lang="en-GB" dirty="0">
                <a:latin typeface="Abadi Extra Light" panose="020B0204020104020204" pitchFamily="34" charset="0"/>
              </a:rPr>
              <a:t>A tool to search YouTube videos based on a picture</a:t>
            </a:r>
          </a:p>
          <a:p>
            <a:endParaRPr lang="nl-NL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r>
              <a:rPr lang="nl-NL" u="sng" dirty="0">
                <a:latin typeface="Abadi Extra Light" panose="020B0204020104020204" pitchFamily="34" charset="0"/>
              </a:rPr>
              <a:t>Objectives</a:t>
            </a:r>
          </a:p>
          <a:p>
            <a:r>
              <a:rPr lang="en-GB" dirty="0">
                <a:latin typeface="Abadi Extra Light" panose="020B0204020104020204" pitchFamily="34" charset="0"/>
              </a:rPr>
              <a:t>Recognize objects in a given image</a:t>
            </a:r>
          </a:p>
          <a:p>
            <a:r>
              <a:rPr lang="nl-NL" dirty="0">
                <a:latin typeface="Abadi Extra Light" panose="020B0204020104020204" pitchFamily="34" charset="0"/>
              </a:rPr>
              <a:t>Extract relevant search </a:t>
            </a:r>
            <a:r>
              <a:rPr lang="nl-NL" dirty="0" err="1">
                <a:latin typeface="Abadi Extra Light" panose="020B0204020104020204" pitchFamily="34" charset="0"/>
              </a:rPr>
              <a:t>terms</a:t>
            </a:r>
            <a:endParaRPr lang="nl-NL" dirty="0">
              <a:latin typeface="Abadi Extra Light" panose="020B0204020104020204" pitchFamily="34" charset="0"/>
            </a:endParaRPr>
          </a:p>
          <a:p>
            <a:r>
              <a:rPr lang="en-GB" dirty="0">
                <a:latin typeface="Abadi Extra Light" panose="020B0204020104020204" pitchFamily="34" charset="0"/>
              </a:rPr>
              <a:t>Collect the IDs of corresponding YouTube videos</a:t>
            </a:r>
          </a:p>
          <a:p>
            <a:pPr marL="0" indent="0">
              <a:buNone/>
            </a:pPr>
            <a:endParaRPr lang="de-DE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endParaRPr lang="nl-NL" dirty="0">
              <a:latin typeface="Abadi Extra Light" panose="020B0204020104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212625-3017-4EF5-933F-963B2D73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331" y="-14024"/>
            <a:ext cx="2251981" cy="6872024"/>
          </a:xfrm>
          <a:prstGeom prst="rect">
            <a:avLst/>
          </a:prstGeom>
          <a:noFill/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A62F62F-653E-4AFD-B63D-ACE6F9BBE7FA}"/>
              </a:ext>
            </a:extLst>
          </p:cNvPr>
          <p:cNvCxnSpPr>
            <a:cxnSpLocks/>
          </p:cNvCxnSpPr>
          <p:nvPr/>
        </p:nvCxnSpPr>
        <p:spPr>
          <a:xfrm>
            <a:off x="1998616" y="757645"/>
            <a:ext cx="55386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5B6D048B-99C8-4EC8-97E4-567941318F87}"/>
              </a:ext>
            </a:extLst>
          </p:cNvPr>
          <p:cNvCxnSpPr>
            <a:cxnSpLocks/>
          </p:cNvCxnSpPr>
          <p:nvPr/>
        </p:nvCxnSpPr>
        <p:spPr>
          <a:xfrm>
            <a:off x="1998616" y="1624149"/>
            <a:ext cx="55386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C7C283-3E5B-4882-A8A3-EFB380E9824E}"/>
              </a:ext>
            </a:extLst>
          </p:cNvPr>
          <p:cNvSpPr/>
          <p:nvPr/>
        </p:nvSpPr>
        <p:spPr>
          <a:xfrm>
            <a:off x="10835911" y="-14025"/>
            <a:ext cx="1908402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8B9BC1E-F9BE-4C23-ADBE-F694CFC2A683}"/>
              </a:ext>
            </a:extLst>
          </p:cNvPr>
          <p:cNvSpPr/>
          <p:nvPr/>
        </p:nvSpPr>
        <p:spPr>
          <a:xfrm>
            <a:off x="10121537" y="-66276"/>
            <a:ext cx="382088" cy="6962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78E6FF4-3DCF-47D3-8ACE-B7CA3EEC5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07198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5F34572-445D-4DD3-8B4B-987C9B5EF063}"/>
              </a:ext>
            </a:extLst>
          </p:cNvPr>
          <p:cNvSpPr/>
          <p:nvPr/>
        </p:nvSpPr>
        <p:spPr>
          <a:xfrm>
            <a:off x="0" y="-17645"/>
            <a:ext cx="10121537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C1D6DE-14B3-4DC6-A1CA-FBE69280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050" y="541019"/>
            <a:ext cx="6019800" cy="1325563"/>
          </a:xfrm>
        </p:spPr>
        <p:txBody>
          <a:bodyPr/>
          <a:lstStyle/>
          <a:p>
            <a:pPr algn="ctr"/>
            <a:r>
              <a:rPr lang="en-GB" dirty="0">
                <a:latin typeface="Futura (Light)" panose="020B7200000000000000" pitchFamily="34" charset="0"/>
              </a:rPr>
              <a:t>Relevance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212625-3017-4EF5-933F-963B2D73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331" y="-14024"/>
            <a:ext cx="2251981" cy="6872024"/>
          </a:xfrm>
          <a:prstGeom prst="rect">
            <a:avLst/>
          </a:prstGeom>
          <a:noFill/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A62F62F-653E-4AFD-B63D-ACE6F9BBE7FA}"/>
              </a:ext>
            </a:extLst>
          </p:cNvPr>
          <p:cNvCxnSpPr>
            <a:cxnSpLocks/>
          </p:cNvCxnSpPr>
          <p:nvPr/>
        </p:nvCxnSpPr>
        <p:spPr>
          <a:xfrm>
            <a:off x="1998616" y="757645"/>
            <a:ext cx="55386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jdelijke aanduiding voor inhoud 2">
            <a:extLst>
              <a:ext uri="{FF2B5EF4-FFF2-40B4-BE49-F238E27FC236}">
                <a16:creationId xmlns:a16="http://schemas.microsoft.com/office/drawing/2014/main" id="{EAB8F261-420C-4BE2-9D71-51E3A7878940}"/>
              </a:ext>
            </a:extLst>
          </p:cNvPr>
          <p:cNvSpPr txBox="1">
            <a:spLocks/>
          </p:cNvSpPr>
          <p:nvPr/>
        </p:nvSpPr>
        <p:spPr>
          <a:xfrm>
            <a:off x="496390" y="1956254"/>
            <a:ext cx="90379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>
                <a:latin typeface="Abadi Extra Light" panose="020B0204020104020204" pitchFamily="34" charset="0"/>
              </a:rPr>
              <a:t>Simplify everyday life</a:t>
            </a:r>
          </a:p>
          <a:p>
            <a:r>
              <a:rPr lang="en-GB" dirty="0">
                <a:latin typeface="Abadi Extra Light" panose="020B0204020104020204" pitchFamily="34" charset="0"/>
              </a:rPr>
              <a:t>Make YouTube search easier and more efficient</a:t>
            </a:r>
          </a:p>
          <a:p>
            <a:r>
              <a:rPr lang="de-DE" dirty="0">
                <a:latin typeface="Abadi Extra Light" panose="020B0204020104020204" pitchFamily="34" charset="0"/>
              </a:rPr>
              <a:t>Initial </a:t>
            </a:r>
            <a:r>
              <a:rPr lang="en-GB" dirty="0">
                <a:latin typeface="Abadi Extra Light" panose="020B0204020104020204" pitchFamily="34" charset="0"/>
              </a:rPr>
              <a:t>focus: apples, bananas, broccoli or none of these</a:t>
            </a:r>
          </a:p>
          <a:p>
            <a:endParaRPr lang="de-DE" dirty="0">
              <a:latin typeface="Abadi Extra Light" panose="020B0204020104020204" pitchFamily="34" charset="0"/>
            </a:endParaRPr>
          </a:p>
          <a:p>
            <a:endParaRPr lang="de-DE" dirty="0">
              <a:latin typeface="Abadi Extra Light" panose="020B0204020104020204" pitchFamily="34" charset="0"/>
            </a:endParaRPr>
          </a:p>
          <a:p>
            <a:endParaRPr lang="de-DE" dirty="0">
              <a:latin typeface="Abadi Extra Light" panose="020B0204020104020204" pitchFamily="34" charset="0"/>
            </a:endParaRPr>
          </a:p>
          <a:p>
            <a:endParaRPr lang="de-DE" dirty="0">
              <a:latin typeface="Abadi Extra Light" panose="020B0204020104020204" pitchFamily="34" charset="0"/>
            </a:endParaRPr>
          </a:p>
          <a:p>
            <a:endParaRPr lang="de-DE" dirty="0">
              <a:latin typeface="Abadi Extra Light" panose="020B0204020104020204" pitchFamily="34" charset="0"/>
            </a:endParaRPr>
          </a:p>
          <a:p>
            <a:pPr marL="0" indent="0">
              <a:buNone/>
            </a:pPr>
            <a:r>
              <a:rPr lang="nl-NL" dirty="0">
                <a:latin typeface="Abadi Extra Light" panose="020B0204020104020204" pitchFamily="34" charset="0"/>
              </a:rPr>
              <a:t> </a:t>
            </a:r>
          </a:p>
          <a:p>
            <a:pPr marL="0" indent="0">
              <a:buNone/>
            </a:pPr>
            <a:r>
              <a:rPr lang="nl-NL" b="1" dirty="0">
                <a:latin typeface="Abadi Extra Light" panose="020B0204020104020204" pitchFamily="34" charset="0"/>
              </a:rPr>
              <a:t>1) Image </a:t>
            </a:r>
            <a:r>
              <a:rPr lang="nl-NL" b="1" dirty="0" err="1">
                <a:latin typeface="Abadi Extra Light" panose="020B0204020104020204" pitchFamily="34" charset="0"/>
              </a:rPr>
              <a:t>recognition</a:t>
            </a:r>
            <a:r>
              <a:rPr lang="nl-NL" b="1" dirty="0">
                <a:latin typeface="Abadi Extra Light" panose="020B0204020104020204" pitchFamily="34" charset="0"/>
              </a:rPr>
              <a:t>                         		  2) YouTube search</a:t>
            </a:r>
          </a:p>
          <a:p>
            <a:pPr marL="0" indent="0">
              <a:buNone/>
            </a:pPr>
            <a:r>
              <a:rPr lang="de-DE" dirty="0">
                <a:latin typeface="Abadi Extra Light" panose="020B0204020104020204" pitchFamily="34" charset="0"/>
              </a:rPr>
              <a:t>     </a:t>
            </a:r>
            <a:r>
              <a:rPr lang="de-DE" sz="2400" dirty="0">
                <a:latin typeface="Abadi Extra Light" panose="020B0204020104020204" pitchFamily="34" charset="0"/>
              </a:rPr>
              <a:t>COCO Database	</a:t>
            </a:r>
            <a:r>
              <a:rPr lang="de-DE" dirty="0">
                <a:latin typeface="Abadi Extra Light" panose="020B0204020104020204" pitchFamily="34" charset="0"/>
              </a:rPr>
              <a:t>		                 </a:t>
            </a:r>
            <a:r>
              <a:rPr lang="de-DE" sz="2400" dirty="0">
                <a:latin typeface="Abadi Extra Light" panose="020B0204020104020204" pitchFamily="34" charset="0"/>
              </a:rPr>
              <a:t>YouTube8M Data</a:t>
            </a:r>
            <a:endParaRPr lang="nl-NL" sz="2400" dirty="0">
              <a:latin typeface="Abadi Extra Light" panose="020B0204020104020204" pitchFamily="34" charset="0"/>
            </a:endParaRPr>
          </a:p>
        </p:txBody>
      </p: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5B6D048B-99C8-4EC8-97E4-567941318F87}"/>
              </a:ext>
            </a:extLst>
          </p:cNvPr>
          <p:cNvCxnSpPr>
            <a:cxnSpLocks/>
          </p:cNvCxnSpPr>
          <p:nvPr/>
        </p:nvCxnSpPr>
        <p:spPr>
          <a:xfrm>
            <a:off x="1998616" y="1624149"/>
            <a:ext cx="55386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C7C283-3E5B-4882-A8A3-EFB380E9824E}"/>
              </a:ext>
            </a:extLst>
          </p:cNvPr>
          <p:cNvSpPr/>
          <p:nvPr/>
        </p:nvSpPr>
        <p:spPr>
          <a:xfrm>
            <a:off x="10835911" y="-14025"/>
            <a:ext cx="1908402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8B9BC1E-F9BE-4C23-ADBE-F694CFC2A683}"/>
              </a:ext>
            </a:extLst>
          </p:cNvPr>
          <p:cNvSpPr/>
          <p:nvPr/>
        </p:nvSpPr>
        <p:spPr>
          <a:xfrm>
            <a:off x="10121537" y="-66276"/>
            <a:ext cx="382088" cy="6962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14047B4-A511-4203-BB92-9469E6464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4</a:t>
            </a:fld>
            <a:endParaRPr lang="nl-NL"/>
          </a:p>
        </p:txBody>
      </p:sp>
      <p:pic>
        <p:nvPicPr>
          <p:cNvPr id="14" name="Picture 13" descr="A picture containing indoor, plate, table, sitting&#10;&#10;Description generated with very high confidence">
            <a:extLst>
              <a:ext uri="{FF2B5EF4-FFF2-40B4-BE49-F238E27FC236}">
                <a16:creationId xmlns:a16="http://schemas.microsoft.com/office/drawing/2014/main" id="{E3AB67CB-703F-434E-95D1-5A62B9224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85" y="3267550"/>
            <a:ext cx="2958639" cy="1978590"/>
          </a:xfrm>
          <a:prstGeom prst="rect">
            <a:avLst/>
          </a:prstGeom>
        </p:spPr>
      </p:pic>
      <p:pic>
        <p:nvPicPr>
          <p:cNvPr id="10" name="Content Placeholder 9" descr="Food on a plate&#10;&#10;Description generated with high confidence">
            <a:extLst>
              <a:ext uri="{FF2B5EF4-FFF2-40B4-BE49-F238E27FC236}">
                <a16:creationId xmlns:a16="http://schemas.microsoft.com/office/drawing/2014/main" id="{C66170D4-77BB-4374-8969-B4F592745F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8677" y="3267550"/>
            <a:ext cx="3529133" cy="1978590"/>
          </a:xfr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18FBE64A-A898-4DF3-A655-DA58BE1308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277" y="3429000"/>
            <a:ext cx="1685547" cy="167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644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5F34572-445D-4DD3-8B4B-987C9B5EF063}"/>
              </a:ext>
            </a:extLst>
          </p:cNvPr>
          <p:cNvSpPr/>
          <p:nvPr/>
        </p:nvSpPr>
        <p:spPr>
          <a:xfrm>
            <a:off x="0" y="-14025"/>
            <a:ext cx="10121537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C1D6DE-14B3-4DC6-A1CA-FBE69280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050" y="541019"/>
            <a:ext cx="6019800" cy="1325563"/>
          </a:xfrm>
        </p:spPr>
        <p:txBody>
          <a:bodyPr/>
          <a:lstStyle/>
          <a:p>
            <a:pPr algn="ctr"/>
            <a:r>
              <a:rPr lang="nl-NL" dirty="0" err="1">
                <a:latin typeface="Futura (Light)" panose="020B7200000000000000" pitchFamily="34" charset="0"/>
              </a:rPr>
              <a:t>Initial</a:t>
            </a:r>
            <a:r>
              <a:rPr lang="nl-NL" dirty="0">
                <a:latin typeface="Futura (Light)" panose="020B7200000000000000" pitchFamily="34" charset="0"/>
              </a:rPr>
              <a:t> plan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212625-3017-4EF5-933F-963B2D73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331" y="-14024"/>
            <a:ext cx="2251981" cy="6872024"/>
          </a:xfrm>
          <a:prstGeom prst="rect">
            <a:avLst/>
          </a:prstGeom>
          <a:noFill/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A62F62F-653E-4AFD-B63D-ACE6F9BBE7FA}"/>
              </a:ext>
            </a:extLst>
          </p:cNvPr>
          <p:cNvCxnSpPr>
            <a:cxnSpLocks/>
          </p:cNvCxnSpPr>
          <p:nvPr/>
        </p:nvCxnSpPr>
        <p:spPr>
          <a:xfrm>
            <a:off x="1998616" y="757645"/>
            <a:ext cx="55386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5B6D048B-99C8-4EC8-97E4-567941318F87}"/>
              </a:ext>
            </a:extLst>
          </p:cNvPr>
          <p:cNvCxnSpPr>
            <a:cxnSpLocks/>
          </p:cNvCxnSpPr>
          <p:nvPr/>
        </p:nvCxnSpPr>
        <p:spPr>
          <a:xfrm>
            <a:off x="1998616" y="1624149"/>
            <a:ext cx="55386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C7C283-3E5B-4882-A8A3-EFB380E9824E}"/>
              </a:ext>
            </a:extLst>
          </p:cNvPr>
          <p:cNvSpPr/>
          <p:nvPr/>
        </p:nvSpPr>
        <p:spPr>
          <a:xfrm>
            <a:off x="10835911" y="-14025"/>
            <a:ext cx="1908402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8B9BC1E-F9BE-4C23-ADBE-F694CFC2A683}"/>
              </a:ext>
            </a:extLst>
          </p:cNvPr>
          <p:cNvSpPr/>
          <p:nvPr/>
        </p:nvSpPr>
        <p:spPr>
          <a:xfrm>
            <a:off x="10121537" y="-66276"/>
            <a:ext cx="382088" cy="6962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02C617C-6F80-4776-B20D-680647BC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5</a:t>
            </a:fld>
            <a:endParaRPr lang="nl-NL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AAB7295D-1B3C-4B31-AF39-49100F27EA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24" y="2107259"/>
            <a:ext cx="9872690" cy="401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4893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5F34572-445D-4DD3-8B4B-987C9B5EF063}"/>
              </a:ext>
            </a:extLst>
          </p:cNvPr>
          <p:cNvSpPr/>
          <p:nvPr/>
        </p:nvSpPr>
        <p:spPr>
          <a:xfrm>
            <a:off x="0" y="-14025"/>
            <a:ext cx="10121537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C1D6DE-14B3-4DC6-A1CA-FBE69280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050" y="541019"/>
            <a:ext cx="6019800" cy="1325563"/>
          </a:xfrm>
        </p:spPr>
        <p:txBody>
          <a:bodyPr/>
          <a:lstStyle/>
          <a:p>
            <a:pPr algn="ctr"/>
            <a:r>
              <a:rPr lang="nl-NL" dirty="0" err="1">
                <a:latin typeface="Futura (Light)" panose="020B7200000000000000" pitchFamily="34" charset="0"/>
              </a:rPr>
              <a:t>Actual</a:t>
            </a:r>
            <a:r>
              <a:rPr lang="nl-NL" dirty="0">
                <a:latin typeface="Futura (Light)" panose="020B7200000000000000" pitchFamily="34" charset="0"/>
              </a:rPr>
              <a:t> plan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212625-3017-4EF5-933F-963B2D73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331" y="-14024"/>
            <a:ext cx="2251981" cy="6872024"/>
          </a:xfrm>
          <a:prstGeom prst="rect">
            <a:avLst/>
          </a:prstGeom>
          <a:noFill/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A62F62F-653E-4AFD-B63D-ACE6F9BBE7FA}"/>
              </a:ext>
            </a:extLst>
          </p:cNvPr>
          <p:cNvCxnSpPr>
            <a:cxnSpLocks/>
          </p:cNvCxnSpPr>
          <p:nvPr/>
        </p:nvCxnSpPr>
        <p:spPr>
          <a:xfrm>
            <a:off x="1998616" y="757645"/>
            <a:ext cx="55386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5B6D048B-99C8-4EC8-97E4-567941318F87}"/>
              </a:ext>
            </a:extLst>
          </p:cNvPr>
          <p:cNvCxnSpPr>
            <a:cxnSpLocks/>
          </p:cNvCxnSpPr>
          <p:nvPr/>
        </p:nvCxnSpPr>
        <p:spPr>
          <a:xfrm>
            <a:off x="1998616" y="1624149"/>
            <a:ext cx="55386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C7C283-3E5B-4882-A8A3-EFB380E9824E}"/>
              </a:ext>
            </a:extLst>
          </p:cNvPr>
          <p:cNvSpPr/>
          <p:nvPr/>
        </p:nvSpPr>
        <p:spPr>
          <a:xfrm>
            <a:off x="10835911" y="-14025"/>
            <a:ext cx="1908402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8B9BC1E-F9BE-4C23-ADBE-F694CFC2A683}"/>
              </a:ext>
            </a:extLst>
          </p:cNvPr>
          <p:cNvSpPr/>
          <p:nvPr/>
        </p:nvSpPr>
        <p:spPr>
          <a:xfrm>
            <a:off x="10121537" y="-66276"/>
            <a:ext cx="382088" cy="6962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02C617C-6F80-4776-B20D-680647BC8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6</a:t>
            </a:fld>
            <a:endParaRPr lang="nl-NL"/>
          </a:p>
        </p:txBody>
      </p:sp>
      <p:pic>
        <p:nvPicPr>
          <p:cNvPr id="15" name="Afbeelding 14">
            <a:extLst>
              <a:ext uri="{FF2B5EF4-FFF2-40B4-BE49-F238E27FC236}">
                <a16:creationId xmlns:a16="http://schemas.microsoft.com/office/drawing/2014/main" id="{37D6801C-2621-49D6-9D22-166EACF0E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66" y="2111489"/>
            <a:ext cx="9876934" cy="401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827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5F34572-445D-4DD3-8B4B-987C9B5EF063}"/>
              </a:ext>
            </a:extLst>
          </p:cNvPr>
          <p:cNvSpPr/>
          <p:nvPr/>
        </p:nvSpPr>
        <p:spPr>
          <a:xfrm>
            <a:off x="0" y="4829"/>
            <a:ext cx="10121537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C1D6DE-14B3-4DC6-A1CA-FBE69280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1050" y="541019"/>
            <a:ext cx="6019800" cy="1325563"/>
          </a:xfrm>
        </p:spPr>
        <p:txBody>
          <a:bodyPr/>
          <a:lstStyle/>
          <a:p>
            <a:pPr algn="ctr"/>
            <a:r>
              <a:rPr lang="nl-NL" dirty="0">
                <a:latin typeface="Futura (Light)" panose="020B7200000000000000" pitchFamily="34" charset="0"/>
              </a:rPr>
              <a:t>Live demo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212625-3017-4EF5-933F-963B2D73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331" y="-14024"/>
            <a:ext cx="2251981" cy="6872024"/>
          </a:xfrm>
          <a:prstGeom prst="rect">
            <a:avLst/>
          </a:prstGeom>
          <a:noFill/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A62F62F-653E-4AFD-B63D-ACE6F9BBE7FA}"/>
              </a:ext>
            </a:extLst>
          </p:cNvPr>
          <p:cNvCxnSpPr>
            <a:cxnSpLocks/>
          </p:cNvCxnSpPr>
          <p:nvPr/>
        </p:nvCxnSpPr>
        <p:spPr>
          <a:xfrm>
            <a:off x="1998616" y="757645"/>
            <a:ext cx="55386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5B6D048B-99C8-4EC8-97E4-567941318F87}"/>
              </a:ext>
            </a:extLst>
          </p:cNvPr>
          <p:cNvCxnSpPr>
            <a:cxnSpLocks/>
          </p:cNvCxnSpPr>
          <p:nvPr/>
        </p:nvCxnSpPr>
        <p:spPr>
          <a:xfrm>
            <a:off x="1998616" y="1624149"/>
            <a:ext cx="55386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C7C283-3E5B-4882-A8A3-EFB380E9824E}"/>
              </a:ext>
            </a:extLst>
          </p:cNvPr>
          <p:cNvSpPr/>
          <p:nvPr/>
        </p:nvSpPr>
        <p:spPr>
          <a:xfrm>
            <a:off x="10835911" y="-14025"/>
            <a:ext cx="1908402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8B9BC1E-F9BE-4C23-ADBE-F694CFC2A683}"/>
              </a:ext>
            </a:extLst>
          </p:cNvPr>
          <p:cNvSpPr/>
          <p:nvPr/>
        </p:nvSpPr>
        <p:spPr>
          <a:xfrm>
            <a:off x="10121537" y="-66276"/>
            <a:ext cx="382088" cy="6962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3924267-24ED-46C4-BACF-8E6C7CB3A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08089EE-F0BB-42A7-ABD8-52573E2E92EB}" type="slidenum">
              <a:rPr lang="nl-NL" smtClean="0"/>
              <a:t>7</a:t>
            </a:fld>
            <a:endParaRPr lang="nl-NL" dirty="0"/>
          </a:p>
        </p:txBody>
      </p:sp>
      <p:sp>
        <p:nvSpPr>
          <p:cNvPr id="14" name="Tijdelijke aanduiding voor inhoud 2">
            <a:extLst>
              <a:ext uri="{FF2B5EF4-FFF2-40B4-BE49-F238E27FC236}">
                <a16:creationId xmlns:a16="http://schemas.microsoft.com/office/drawing/2014/main" id="{B1298A3E-4BA5-41A6-AC56-37321170E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88" y="1955800"/>
            <a:ext cx="9037637" cy="4603750"/>
          </a:xfrm>
        </p:spPr>
        <p:txBody>
          <a:bodyPr/>
          <a:lstStyle/>
          <a:p>
            <a:pPr marL="0" indent="0">
              <a:buNone/>
            </a:pPr>
            <a:r>
              <a:rPr lang="nl-NL" dirty="0">
                <a:latin typeface="Abadi Extra Light" panose="020B0204020104020204" pitchFamily="34" charset="0"/>
              </a:rPr>
              <a:t>.</a:t>
            </a:r>
          </a:p>
          <a:p>
            <a:endParaRPr lang="nl-NL" dirty="0"/>
          </a:p>
        </p:txBody>
      </p:sp>
      <p:pic>
        <p:nvPicPr>
          <p:cNvPr id="20" name="Afbeelding 19">
            <a:extLst>
              <a:ext uri="{FF2B5EF4-FFF2-40B4-BE49-F238E27FC236}">
                <a16:creationId xmlns:a16="http://schemas.microsoft.com/office/drawing/2014/main" id="{97506362-947E-42F2-9E34-C79EBCDA48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45" y="2260278"/>
            <a:ext cx="8740823" cy="233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88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5F34572-445D-4DD3-8B4B-987C9B5EF063}"/>
              </a:ext>
            </a:extLst>
          </p:cNvPr>
          <p:cNvSpPr/>
          <p:nvPr/>
        </p:nvSpPr>
        <p:spPr>
          <a:xfrm>
            <a:off x="0" y="25510"/>
            <a:ext cx="10121537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C1D6DE-14B3-4DC6-A1CA-FBE69280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976" y="464639"/>
            <a:ext cx="6019800" cy="1325563"/>
          </a:xfrm>
        </p:spPr>
        <p:txBody>
          <a:bodyPr/>
          <a:lstStyle/>
          <a:p>
            <a:pPr algn="ctr"/>
            <a:r>
              <a:rPr lang="nl-NL" dirty="0">
                <a:latin typeface="Abadi Extra Light" panose="020B0204020104020204" pitchFamily="34" charset="0"/>
              </a:rPr>
              <a:t>1.1 Retrieve data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A3D555-DC3F-4F56-A784-78BA6140B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3976" y="1865948"/>
            <a:ext cx="5888670" cy="4414655"/>
          </a:xfrm>
        </p:spPr>
        <p:txBody>
          <a:bodyPr>
            <a:normAutofit/>
          </a:bodyPr>
          <a:lstStyle/>
          <a:p>
            <a:r>
              <a:rPr lang="en-GB" dirty="0">
                <a:latin typeface="Abadi Extra Light" panose="020B0204020104020204" pitchFamily="34" charset="0"/>
              </a:rPr>
              <a:t>A lot of training examples are needed</a:t>
            </a:r>
          </a:p>
          <a:p>
            <a:endParaRPr lang="en-GB" dirty="0">
              <a:latin typeface="Abadi Extra Light" panose="020B0204020104020204" pitchFamily="34" charset="0"/>
            </a:endParaRPr>
          </a:p>
          <a:p>
            <a:r>
              <a:rPr lang="en-GB" dirty="0">
                <a:latin typeface="Abadi Extra Light" panose="020B0204020104020204" pitchFamily="34" charset="0"/>
              </a:rPr>
              <a:t>ImageNet Database requires authentication</a:t>
            </a:r>
          </a:p>
          <a:p>
            <a:endParaRPr lang="en-GB" dirty="0">
              <a:latin typeface="Abadi Extra Light" panose="020B0204020104020204" pitchFamily="34" charset="0"/>
            </a:endParaRPr>
          </a:p>
          <a:p>
            <a:r>
              <a:rPr lang="en-GB" dirty="0">
                <a:latin typeface="Abadi Extra Light" panose="020B0204020104020204" pitchFamily="34" charset="0"/>
              </a:rPr>
              <a:t>We chose Microsoft’s COCO Database</a:t>
            </a:r>
          </a:p>
          <a:p>
            <a:endParaRPr lang="de-DE" dirty="0">
              <a:latin typeface="Abadi Extra Light" panose="020B0204020104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212625-3017-4EF5-933F-963B2D73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331" y="-14024"/>
            <a:ext cx="2251981" cy="6872024"/>
          </a:xfrm>
          <a:prstGeom prst="rect">
            <a:avLst/>
          </a:prstGeom>
          <a:noFill/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A62F62F-653E-4AFD-B63D-ACE6F9BBE7FA}"/>
              </a:ext>
            </a:extLst>
          </p:cNvPr>
          <p:cNvCxnSpPr>
            <a:cxnSpLocks/>
          </p:cNvCxnSpPr>
          <p:nvPr/>
        </p:nvCxnSpPr>
        <p:spPr>
          <a:xfrm>
            <a:off x="3161211" y="653143"/>
            <a:ext cx="570143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5B6D048B-99C8-4EC8-97E4-567941318F87}"/>
              </a:ext>
            </a:extLst>
          </p:cNvPr>
          <p:cNvCxnSpPr>
            <a:cxnSpLocks/>
          </p:cNvCxnSpPr>
          <p:nvPr/>
        </p:nvCxnSpPr>
        <p:spPr>
          <a:xfrm>
            <a:off x="3161211" y="1637211"/>
            <a:ext cx="570143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C7C283-3E5B-4882-A8A3-EFB380E9824E}"/>
              </a:ext>
            </a:extLst>
          </p:cNvPr>
          <p:cNvSpPr/>
          <p:nvPr/>
        </p:nvSpPr>
        <p:spPr>
          <a:xfrm>
            <a:off x="10835911" y="-14025"/>
            <a:ext cx="1908402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8B9BC1E-F9BE-4C23-ADBE-F694CFC2A683}"/>
              </a:ext>
            </a:extLst>
          </p:cNvPr>
          <p:cNvSpPr/>
          <p:nvPr/>
        </p:nvSpPr>
        <p:spPr>
          <a:xfrm>
            <a:off x="10121537" y="-66276"/>
            <a:ext cx="382088" cy="6962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4869084A-355B-4CA8-B548-5A1581618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8</a:t>
            </a:fld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46AC3FE3-93A4-4514-9413-E03133C42B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39" y="1780263"/>
            <a:ext cx="200565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4678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4">
            <a:extLst>
              <a:ext uri="{FF2B5EF4-FFF2-40B4-BE49-F238E27FC236}">
                <a16:creationId xmlns:a16="http://schemas.microsoft.com/office/drawing/2014/main" id="{05F34572-445D-4DD3-8B4B-987C9B5EF063}"/>
              </a:ext>
            </a:extLst>
          </p:cNvPr>
          <p:cNvSpPr/>
          <p:nvPr/>
        </p:nvSpPr>
        <p:spPr>
          <a:xfrm>
            <a:off x="-39248" y="-7012"/>
            <a:ext cx="10121537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2C1D6DE-14B3-4DC6-A1CA-FBE692801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5376" y="78203"/>
            <a:ext cx="6019800" cy="1325563"/>
          </a:xfrm>
        </p:spPr>
        <p:txBody>
          <a:bodyPr/>
          <a:lstStyle/>
          <a:p>
            <a:pPr algn="ctr"/>
            <a:r>
              <a:rPr lang="nl-NL" dirty="0">
                <a:latin typeface="Abadi Extra Light" panose="020B0204020104020204" pitchFamily="34" charset="0"/>
              </a:rPr>
              <a:t>1.2 Data preparation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3A3D555-DC3F-4F56-A784-78BA6140B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01978" y="1284915"/>
            <a:ext cx="7443672" cy="4414655"/>
          </a:xfrm>
        </p:spPr>
        <p:txBody>
          <a:bodyPr>
            <a:normAutofit/>
          </a:bodyPr>
          <a:lstStyle/>
          <a:p>
            <a:pPr>
              <a:lnSpc>
                <a:spcPct val="250000"/>
              </a:lnSpc>
            </a:pPr>
            <a:r>
              <a:rPr lang="en-US" dirty="0">
                <a:latin typeface="Abadi Extra Light" panose="020B0204020104020204" pitchFamily="34" charset="0"/>
              </a:rPr>
              <a:t>Filtering on area of wanted object</a:t>
            </a:r>
          </a:p>
          <a:p>
            <a:pPr>
              <a:lnSpc>
                <a:spcPct val="250000"/>
              </a:lnSpc>
            </a:pPr>
            <a:r>
              <a:rPr lang="en-US" dirty="0">
                <a:latin typeface="Abadi Extra Light" panose="020B0204020104020204" pitchFamily="34" charset="0"/>
              </a:rPr>
              <a:t>Limited examples of apples in database</a:t>
            </a:r>
          </a:p>
          <a:p>
            <a:pPr>
              <a:lnSpc>
                <a:spcPct val="250000"/>
              </a:lnSpc>
            </a:pPr>
            <a:endParaRPr lang="en-US" dirty="0">
              <a:latin typeface="Abadi Extra Light" panose="020B0204020104020204" pitchFamily="34" charset="0"/>
            </a:endParaRPr>
          </a:p>
          <a:p>
            <a:pPr>
              <a:lnSpc>
                <a:spcPct val="250000"/>
              </a:lnSpc>
            </a:pPr>
            <a:endParaRPr lang="en-US" dirty="0">
              <a:latin typeface="Abadi Extra Light" panose="020B0204020104020204" pitchFamily="34" charset="0"/>
            </a:endParaRP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C212625-3017-4EF5-933F-963B2D73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2331" y="-14024"/>
            <a:ext cx="2251981" cy="6872024"/>
          </a:xfrm>
          <a:prstGeom prst="rect">
            <a:avLst/>
          </a:prstGeom>
          <a:noFill/>
        </p:spPr>
      </p:pic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BA62F62F-653E-4AFD-B63D-ACE6F9BBE7FA}"/>
              </a:ext>
            </a:extLst>
          </p:cNvPr>
          <p:cNvCxnSpPr>
            <a:cxnSpLocks/>
          </p:cNvCxnSpPr>
          <p:nvPr/>
        </p:nvCxnSpPr>
        <p:spPr>
          <a:xfrm>
            <a:off x="3071948" y="200845"/>
            <a:ext cx="55386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hte verbindingslijn 11">
            <a:extLst>
              <a:ext uri="{FF2B5EF4-FFF2-40B4-BE49-F238E27FC236}">
                <a16:creationId xmlns:a16="http://schemas.microsoft.com/office/drawing/2014/main" id="{5B6D048B-99C8-4EC8-97E4-567941318F87}"/>
              </a:ext>
            </a:extLst>
          </p:cNvPr>
          <p:cNvCxnSpPr>
            <a:cxnSpLocks/>
          </p:cNvCxnSpPr>
          <p:nvPr/>
        </p:nvCxnSpPr>
        <p:spPr>
          <a:xfrm>
            <a:off x="3058885" y="1206388"/>
            <a:ext cx="5538652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hthoek 12">
            <a:extLst>
              <a:ext uri="{FF2B5EF4-FFF2-40B4-BE49-F238E27FC236}">
                <a16:creationId xmlns:a16="http://schemas.microsoft.com/office/drawing/2014/main" id="{A8C7C283-3E5B-4882-A8A3-EFB380E9824E}"/>
              </a:ext>
            </a:extLst>
          </p:cNvPr>
          <p:cNvSpPr/>
          <p:nvPr/>
        </p:nvSpPr>
        <p:spPr>
          <a:xfrm>
            <a:off x="10835911" y="-14025"/>
            <a:ext cx="1908402" cy="6858000"/>
          </a:xfrm>
          <a:prstGeom prst="rect">
            <a:avLst/>
          </a:prstGeom>
          <a:solidFill>
            <a:schemeClr val="accent2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98B9BC1E-F9BE-4C23-ADBE-F694CFC2A683}"/>
              </a:ext>
            </a:extLst>
          </p:cNvPr>
          <p:cNvSpPr/>
          <p:nvPr/>
        </p:nvSpPr>
        <p:spPr>
          <a:xfrm>
            <a:off x="10121537" y="-66276"/>
            <a:ext cx="382088" cy="6962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ijdelijke aanduiding voor dianummer 9">
            <a:extLst>
              <a:ext uri="{FF2B5EF4-FFF2-40B4-BE49-F238E27FC236}">
                <a16:creationId xmlns:a16="http://schemas.microsoft.com/office/drawing/2014/main" id="{B90902CA-94A7-41DC-9C1E-B7A57751A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8089EE-F0BB-42A7-ABD8-52573E2E92EB}" type="slidenum">
              <a:rPr lang="nl-NL" smtClean="0"/>
              <a:t>9</a:t>
            </a:fld>
            <a:endParaRPr lang="nl-NL"/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6A580631-282F-4D94-9631-B1FDFFB552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91" y="1692242"/>
            <a:ext cx="2005653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87284" y="3801039"/>
            <a:ext cx="2171576" cy="187977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1520" y="3801039"/>
            <a:ext cx="2057428" cy="187977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607" y="3801039"/>
            <a:ext cx="2356757" cy="189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200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Kantoorth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Kantoorth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4829</TotalTime>
  <Words>384</Words>
  <Application>Microsoft Office PowerPoint</Application>
  <PresentationFormat>Breedbeeld</PresentationFormat>
  <Paragraphs>154</Paragraphs>
  <Slides>18</Slides>
  <Notes>16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18</vt:i4>
      </vt:variant>
    </vt:vector>
  </HeadingPairs>
  <TitlesOfParts>
    <vt:vector size="24" baseType="lpstr">
      <vt:lpstr>Abadi Extra Light</vt:lpstr>
      <vt:lpstr>Arial</vt:lpstr>
      <vt:lpstr>Calibri</vt:lpstr>
      <vt:lpstr>Calibri Light</vt:lpstr>
      <vt:lpstr>Futura (Light)</vt:lpstr>
      <vt:lpstr>Office Theme</vt:lpstr>
      <vt:lpstr>Using Computer Vision to search YouTube Videos</vt:lpstr>
      <vt:lpstr>Table of contents</vt:lpstr>
      <vt:lpstr>General idea</vt:lpstr>
      <vt:lpstr>Relevance</vt:lpstr>
      <vt:lpstr>Initial plan</vt:lpstr>
      <vt:lpstr>Actual plan</vt:lpstr>
      <vt:lpstr>Live demo</vt:lpstr>
      <vt:lpstr>1.1 Retrieve data</vt:lpstr>
      <vt:lpstr>1.2 Data preparation</vt:lpstr>
      <vt:lpstr>1.3 Convolutional neural network</vt:lpstr>
      <vt:lpstr>1.3 Convolutional neural network</vt:lpstr>
      <vt:lpstr>1.3 Convolutional neural network</vt:lpstr>
      <vt:lpstr>1.3 Looking back</vt:lpstr>
      <vt:lpstr>2.1 Web scraping</vt:lpstr>
      <vt:lpstr>2.3 Sort and Filter</vt:lpstr>
      <vt:lpstr>Main changes</vt:lpstr>
      <vt:lpstr>Evaluation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Daniek</dc:creator>
  <cp:lastModifiedBy>Daniek</cp:lastModifiedBy>
  <cp:revision>100</cp:revision>
  <dcterms:created xsi:type="dcterms:W3CDTF">2018-12-12T15:15:07Z</dcterms:created>
  <dcterms:modified xsi:type="dcterms:W3CDTF">2019-01-22T22:09:09Z</dcterms:modified>
</cp:coreProperties>
</file>